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4">
  <p:sldMasterIdLst>
    <p:sldMasterId id="2147483660" r:id="rId1"/>
  </p:sldMasterIdLst>
  <p:notesMasterIdLst>
    <p:notesMasterId r:id="rId68"/>
  </p:notesMasterIdLst>
  <p:handoutMasterIdLst>
    <p:handoutMasterId r:id="rId69"/>
  </p:handoutMasterIdLst>
  <p:sldIdLst>
    <p:sldId id="257" r:id="rId2"/>
    <p:sldId id="309" r:id="rId3"/>
    <p:sldId id="258" r:id="rId4"/>
    <p:sldId id="346" r:id="rId5"/>
    <p:sldId id="333" r:id="rId6"/>
    <p:sldId id="310" r:id="rId7"/>
    <p:sldId id="315" r:id="rId8"/>
    <p:sldId id="311" r:id="rId9"/>
    <p:sldId id="313" r:id="rId10"/>
    <p:sldId id="312" r:id="rId11"/>
    <p:sldId id="314" r:id="rId12"/>
    <p:sldId id="259" r:id="rId13"/>
    <p:sldId id="273" r:id="rId14"/>
    <p:sldId id="299" r:id="rId15"/>
    <p:sldId id="342" r:id="rId16"/>
    <p:sldId id="316" r:id="rId17"/>
    <p:sldId id="348" r:id="rId18"/>
    <p:sldId id="317" r:id="rId19"/>
    <p:sldId id="318" r:id="rId20"/>
    <p:sldId id="319" r:id="rId21"/>
    <p:sldId id="320" r:id="rId22"/>
    <p:sldId id="327" r:id="rId23"/>
    <p:sldId id="328" r:id="rId24"/>
    <p:sldId id="329" r:id="rId25"/>
    <p:sldId id="330" r:id="rId26"/>
    <p:sldId id="331" r:id="rId27"/>
    <p:sldId id="332" r:id="rId28"/>
    <p:sldId id="262" r:id="rId29"/>
    <p:sldId id="304" r:id="rId30"/>
    <p:sldId id="274" r:id="rId31"/>
    <p:sldId id="350" r:id="rId32"/>
    <p:sldId id="343" r:id="rId33"/>
    <p:sldId id="263" r:id="rId34"/>
    <p:sldId id="281" r:id="rId35"/>
    <p:sldId id="282" r:id="rId36"/>
    <p:sldId id="322" r:id="rId37"/>
    <p:sldId id="347" r:id="rId38"/>
    <p:sldId id="264" r:id="rId39"/>
    <p:sldId id="324" r:id="rId40"/>
    <p:sldId id="323" r:id="rId41"/>
    <p:sldId id="276" r:id="rId42"/>
    <p:sldId id="277" r:id="rId43"/>
    <p:sldId id="278" r:id="rId44"/>
    <p:sldId id="284" r:id="rId45"/>
    <p:sldId id="307" r:id="rId46"/>
    <p:sldId id="308" r:id="rId47"/>
    <p:sldId id="345" r:id="rId48"/>
    <p:sldId id="265" r:id="rId49"/>
    <p:sldId id="279" r:id="rId50"/>
    <p:sldId id="280" r:id="rId51"/>
    <p:sldId id="335" r:id="rId52"/>
    <p:sldId id="336" r:id="rId53"/>
    <p:sldId id="337" r:id="rId54"/>
    <p:sldId id="326" r:id="rId55"/>
    <p:sldId id="267" r:id="rId56"/>
    <p:sldId id="301" r:id="rId57"/>
    <p:sldId id="302" r:id="rId58"/>
    <p:sldId id="338" r:id="rId59"/>
    <p:sldId id="339" r:id="rId60"/>
    <p:sldId id="268" r:id="rId61"/>
    <p:sldId id="291" r:id="rId62"/>
    <p:sldId id="293" r:id="rId63"/>
    <p:sldId id="340" r:id="rId64"/>
    <p:sldId id="341" r:id="rId65"/>
    <p:sldId id="269" r:id="rId66"/>
    <p:sldId id="303" r:id="rId67"/>
  </p:sldIdLst>
  <p:sldSz cx="9906000" cy="13208000"/>
  <p:notesSz cx="6761163"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60" userDrawn="1">
          <p15:clr>
            <a:srgbClr val="A4A3A4"/>
          </p15:clr>
        </p15:guide>
        <p15:guide id="2" pos="3120" userDrawn="1">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2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3792" autoAdjust="0"/>
  </p:normalViewPr>
  <p:slideViewPr>
    <p:cSldViewPr snapToGrid="0">
      <p:cViewPr varScale="1">
        <p:scale>
          <a:sx n="35" d="100"/>
          <a:sy n="35" d="100"/>
        </p:scale>
        <p:origin x="2044" y="40"/>
      </p:cViewPr>
      <p:guideLst>
        <p:guide orient="horz" pos="4160"/>
        <p:guide pos="312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52" d="100"/>
          <a:sy n="52" d="100"/>
        </p:scale>
        <p:origin x="2964" y="72"/>
      </p:cViewPr>
      <p:guideLst>
        <p:guide orient="horz" pos="3131"/>
        <p:guide pos="2129"/>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885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29761" y="0"/>
            <a:ext cx="2929837" cy="498852"/>
          </a:xfrm>
          <a:prstGeom prst="rect">
            <a:avLst/>
          </a:prstGeom>
        </p:spPr>
        <p:txBody>
          <a:bodyPr vert="horz" lIns="91440" tIns="45720" rIns="91440" bIns="45720" rtlCol="0"/>
          <a:lstStyle>
            <a:lvl1pPr algn="r">
              <a:defRPr sz="1200"/>
            </a:lvl1pPr>
          </a:lstStyle>
          <a:p>
            <a:fld id="{F531772D-BAF3-4173-AA07-AA073C422E85}" type="datetimeFigureOut">
              <a:rPr lang="en-GB" smtClean="0"/>
              <a:t>13/08/2021</a:t>
            </a:fld>
            <a:endParaRPr lang="en-GB"/>
          </a:p>
        </p:txBody>
      </p:sp>
      <p:sp>
        <p:nvSpPr>
          <p:cNvPr id="4" name="Footer Placeholder 3"/>
          <p:cNvSpPr>
            <a:spLocks noGrp="1"/>
          </p:cNvSpPr>
          <p:nvPr>
            <p:ph type="ftr" sz="quarter" idx="2"/>
          </p:nvPr>
        </p:nvSpPr>
        <p:spPr>
          <a:xfrm>
            <a:off x="0" y="9443662"/>
            <a:ext cx="2929837" cy="498851"/>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29761" y="9443662"/>
            <a:ext cx="2929837" cy="498851"/>
          </a:xfrm>
          <a:prstGeom prst="rect">
            <a:avLst/>
          </a:prstGeom>
        </p:spPr>
        <p:txBody>
          <a:bodyPr vert="horz" lIns="91440" tIns="45720" rIns="91440" bIns="45720" rtlCol="0" anchor="b"/>
          <a:lstStyle>
            <a:lvl1pPr algn="r">
              <a:defRPr sz="1200"/>
            </a:lvl1pPr>
          </a:lstStyle>
          <a:p>
            <a:fld id="{8F9F2B75-B3A4-4714-B427-F1068E50E7C8}" type="slidenum">
              <a:rPr lang="en-GB" smtClean="0"/>
              <a:t>‹#›</a:t>
            </a:fld>
            <a:endParaRPr lang="en-GB"/>
          </a:p>
        </p:txBody>
      </p:sp>
    </p:spTree>
    <p:extLst>
      <p:ext uri="{BB962C8B-B14F-4D97-AF65-F5344CB8AC3E}">
        <p14:creationId xmlns:p14="http://schemas.microsoft.com/office/powerpoint/2010/main" val="42163939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885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29761" y="0"/>
            <a:ext cx="2929837" cy="498852"/>
          </a:xfrm>
          <a:prstGeom prst="rect">
            <a:avLst/>
          </a:prstGeom>
        </p:spPr>
        <p:txBody>
          <a:bodyPr vert="horz" lIns="91440" tIns="45720" rIns="91440" bIns="45720" rtlCol="0"/>
          <a:lstStyle>
            <a:lvl1pPr algn="r">
              <a:defRPr sz="1200"/>
            </a:lvl1pPr>
          </a:lstStyle>
          <a:p>
            <a:fld id="{F2B9BCF2-6AB8-4B4E-BB6A-42AB0AEB14C4}" type="datetimeFigureOut">
              <a:rPr lang="en-GB" smtClean="0"/>
              <a:t>13/08/2021</a:t>
            </a:fld>
            <a:endParaRPr lang="en-GB"/>
          </a:p>
        </p:txBody>
      </p:sp>
      <p:sp>
        <p:nvSpPr>
          <p:cNvPr id="4" name="Slide Image Placeholder 3"/>
          <p:cNvSpPr>
            <a:spLocks noGrp="1" noRot="1" noChangeAspect="1"/>
          </p:cNvSpPr>
          <p:nvPr>
            <p:ph type="sldImg" idx="2"/>
          </p:nvPr>
        </p:nvSpPr>
        <p:spPr>
          <a:xfrm>
            <a:off x="2122488" y="1243013"/>
            <a:ext cx="2516187" cy="33559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6117" y="4784835"/>
            <a:ext cx="5408930" cy="391486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3662"/>
            <a:ext cx="2929837" cy="49885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29761" y="9443662"/>
            <a:ext cx="2929837" cy="498851"/>
          </a:xfrm>
          <a:prstGeom prst="rect">
            <a:avLst/>
          </a:prstGeom>
        </p:spPr>
        <p:txBody>
          <a:bodyPr vert="horz" lIns="91440" tIns="45720" rIns="91440" bIns="45720" rtlCol="0" anchor="b"/>
          <a:lstStyle>
            <a:lvl1pPr algn="r">
              <a:defRPr sz="1200"/>
            </a:lvl1pPr>
          </a:lstStyle>
          <a:p>
            <a:fld id="{B8150207-4657-47D1-BAA9-FCA4F92B7534}" type="slidenum">
              <a:rPr lang="en-GB" smtClean="0"/>
              <a:t>‹#›</a:t>
            </a:fld>
            <a:endParaRPr lang="en-GB"/>
          </a:p>
        </p:txBody>
      </p:sp>
    </p:spTree>
    <p:extLst>
      <p:ext uri="{BB962C8B-B14F-4D97-AF65-F5344CB8AC3E}">
        <p14:creationId xmlns:p14="http://schemas.microsoft.com/office/powerpoint/2010/main" val="2941199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architectural-review.com/essays/typology/typology-pier/10041555.article"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abebooks.co.uk/maynard-bradley-leicester/556267/sf"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Cover: </a:t>
            </a:r>
            <a:r>
              <a:rPr lang="it-IT" b="0" i="1" dirty="0">
                <a:solidFill>
                  <a:srgbClr val="000000"/>
                </a:solidFill>
                <a:effectLst/>
                <a:latin typeface="Linux Libertine"/>
              </a:rPr>
              <a:t>Minerva trattiene Achille dall'uccidere Agamennone </a:t>
            </a:r>
            <a:r>
              <a:rPr lang="it-IT" b="0" i="0" dirty="0">
                <a:solidFill>
                  <a:srgbClr val="000000"/>
                </a:solidFill>
                <a:effectLst/>
                <a:latin typeface="Linux Libertine"/>
              </a:rPr>
              <a:t>[</a:t>
            </a:r>
            <a:r>
              <a:rPr lang="en-GB" dirty="0"/>
              <a:t>Minerva [Athena] restrains Achilles from killing Agamemnon], known in English as </a:t>
            </a:r>
            <a:r>
              <a:rPr lang="en-GB" i="1" dirty="0"/>
              <a:t>The Rage of Achilles </a:t>
            </a:r>
            <a:r>
              <a:rPr lang="en-GB" i="0" dirty="0"/>
              <a:t>(detail), Tiepolo, 1757.  A fresco at the Villa </a:t>
            </a:r>
            <a:r>
              <a:rPr lang="en-GB" i="0" dirty="0" err="1"/>
              <a:t>Valmarana</a:t>
            </a:r>
            <a:r>
              <a:rPr lang="en-GB" i="0" dirty="0"/>
              <a:t> ‘Ai Nani’, Vicenza. The painting depicts the scene in Homer’s </a:t>
            </a:r>
            <a:r>
              <a:rPr lang="en-GB" i="1" dirty="0"/>
              <a:t>Iliad</a:t>
            </a:r>
            <a:r>
              <a:rPr lang="en-GB" i="0" dirty="0"/>
              <a:t> showing the confrontation between King Agamemnon (left) and Achilles (right), when the enraged Achilles draws his sword from his sheath as he contemplates killing Agamemnon but is restrained by the goddess Athena, known to the Romans as Minerva, who seizes him by his hair (</a:t>
            </a:r>
            <a:r>
              <a:rPr lang="en-GB" i="1" dirty="0"/>
              <a:t>The Iliad</a:t>
            </a:r>
            <a:r>
              <a:rPr lang="en-GB" i="0" dirty="0"/>
              <a:t>, book 1, lines 119-372, at line 232). Often interpreted by translators and commentators as an example of  Homer’s use of godly intervention to metamorphose and externalize internal mental and emotional conflicts (George Chapman, Alexander Pope), Barbara </a:t>
            </a:r>
            <a:r>
              <a:rPr lang="en-GB" i="0" dirty="0" err="1"/>
              <a:t>Koziak</a:t>
            </a:r>
            <a:r>
              <a:rPr lang="en-GB" i="0" dirty="0"/>
              <a:t> has suggested that Homer saw no split between emotion and reason (‘Homeric </a:t>
            </a:r>
            <a:r>
              <a:rPr lang="en-GB" i="1" dirty="0" err="1"/>
              <a:t>Thumos</a:t>
            </a:r>
            <a:r>
              <a:rPr lang="en-GB" i="0" dirty="0"/>
              <a:t>: The Early History of Gender, Emotion, and Politics’, </a:t>
            </a:r>
            <a:r>
              <a:rPr lang="en-GB" i="1" dirty="0"/>
              <a:t>Journal of Politics</a:t>
            </a:r>
            <a:r>
              <a:rPr lang="en-GB" i="0" dirty="0"/>
              <a:t>, 61(4), November 1999, pp. 1068-91,  at p. 1077.</a:t>
            </a:r>
            <a:endParaRPr lang="en-GB" dirty="0"/>
          </a:p>
        </p:txBody>
      </p:sp>
      <p:sp>
        <p:nvSpPr>
          <p:cNvPr id="4" name="Slide Number Placeholder 3"/>
          <p:cNvSpPr>
            <a:spLocks noGrp="1"/>
          </p:cNvSpPr>
          <p:nvPr>
            <p:ph type="sldNum" sz="quarter" idx="10"/>
          </p:nvPr>
        </p:nvSpPr>
        <p:spPr/>
        <p:txBody>
          <a:bodyPr/>
          <a:lstStyle/>
          <a:p>
            <a:fld id="{B8150207-4657-47D1-BAA9-FCA4F92B7534}" type="slidenum">
              <a:rPr lang="en-GB" smtClean="0"/>
              <a:t>1</a:t>
            </a:fld>
            <a:endParaRPr lang="en-GB"/>
          </a:p>
        </p:txBody>
      </p:sp>
    </p:spTree>
    <p:extLst>
      <p:ext uri="{BB962C8B-B14F-4D97-AF65-F5344CB8AC3E}">
        <p14:creationId xmlns:p14="http://schemas.microsoft.com/office/powerpoint/2010/main" val="42474023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Photo: ‘</a:t>
            </a:r>
            <a:r>
              <a:rPr lang="en-US" b="0" i="0" dirty="0">
                <a:solidFill>
                  <a:srgbClr val="004265"/>
                </a:solidFill>
                <a:effectLst/>
                <a:latin typeface="Verdana" panose="020B0604030504040204" pitchFamily="34" charset="0"/>
              </a:rPr>
              <a:t>Police with colliery officials on duty at Tankersley colliery during the 1893 strike. © National Coal Mining Museum for England</a:t>
            </a:r>
            <a:r>
              <a:rPr lang="en-GB" sz="1200" kern="1200" dirty="0">
                <a:solidFill>
                  <a:schemeClr val="tx1"/>
                </a:solidFill>
                <a:effectLst/>
                <a:latin typeface="+mn-lt"/>
                <a:ea typeface="+mn-ea"/>
                <a:cs typeface="+mn-cs"/>
              </a:rPr>
              <a:t>.  Available online at the World Wide Meta Museum website (http://www.wwmm.org/storie/storia.asp?id_storia=215&amp;pagina=1).  Tankersley is just north of Barnsley in what is now known as South Yorkshire.  On the 28 July 1893 miners in Lancashire, Yorkshire, Derbyshire, and Nottinghamshire ceased work and brought their tools to the surface in a long-foreshadowed attempt to forestall a cut in wage rates.  The next day they were joined by miners in Staffordshire, Warwickshire and Worcestershire.  Eventually some 300,000 miners were involved in what was then the largest industrial dispute ever known.</a:t>
            </a:r>
            <a:r>
              <a:rPr lang="en-GB" dirty="0">
                <a:effectLst/>
              </a:rPr>
              <a:t> </a:t>
            </a:r>
            <a:r>
              <a:rPr lang="en-US" sz="1200" kern="1200" dirty="0">
                <a:solidFill>
                  <a:schemeClr val="tx1"/>
                </a:solidFill>
                <a:effectLst/>
                <a:latin typeface="+mn-lt"/>
                <a:ea typeface="+mn-ea"/>
                <a:cs typeface="+mn-cs"/>
              </a:rPr>
              <a:t>For this background see R. P. Arnot, </a:t>
            </a:r>
            <a:r>
              <a:rPr lang="en-US" sz="1200" i="1" kern="1200" dirty="0">
                <a:solidFill>
                  <a:schemeClr val="tx1"/>
                </a:solidFill>
                <a:effectLst/>
                <a:latin typeface="+mn-lt"/>
                <a:ea typeface="+mn-ea"/>
                <a:cs typeface="+mn-cs"/>
              </a:rPr>
              <a:t>The Miners: A History of the Miners’ Federation of Great Britain 1889-1910</a:t>
            </a:r>
            <a:r>
              <a:rPr lang="en-US" sz="1200" kern="1200" dirty="0">
                <a:solidFill>
                  <a:schemeClr val="tx1"/>
                </a:solidFill>
                <a:effectLst/>
                <a:latin typeface="+mn-lt"/>
                <a:ea typeface="+mn-ea"/>
                <a:cs typeface="+mn-cs"/>
              </a:rPr>
              <a:t> (George Allen &amp; Unwin: 1949), pp. 219-65; J. E. Williams, </a:t>
            </a:r>
            <a:r>
              <a:rPr lang="en-US" sz="1200" i="1" kern="1200" dirty="0">
                <a:solidFill>
                  <a:schemeClr val="tx1"/>
                </a:solidFill>
                <a:effectLst/>
                <a:latin typeface="+mn-lt"/>
                <a:ea typeface="+mn-ea"/>
                <a:cs typeface="+mn-cs"/>
              </a:rPr>
              <a:t>The Derbyshire Miners: A Study in Industrial and Social History</a:t>
            </a:r>
            <a:r>
              <a:rPr lang="en-US" sz="1200" kern="1200" dirty="0">
                <a:solidFill>
                  <a:schemeClr val="tx1"/>
                </a:solidFill>
                <a:effectLst/>
                <a:latin typeface="+mn-lt"/>
                <a:ea typeface="+mn-ea"/>
                <a:cs typeface="+mn-cs"/>
              </a:rPr>
              <a:t> (George Allen &amp; Unwin: 1962), pp. 314-43); R. G. Neville, </a:t>
            </a:r>
            <a:r>
              <a:rPr lang="en-US" sz="1200" i="1" kern="1200" dirty="0">
                <a:solidFill>
                  <a:schemeClr val="tx1"/>
                </a:solidFill>
                <a:effectLst/>
                <a:latin typeface="+mn-lt"/>
                <a:ea typeface="+mn-ea"/>
                <a:cs typeface="+mn-cs"/>
              </a:rPr>
              <a:t>The Yorkshire Miners 1881-1926: A Study in Labour and Social History</a:t>
            </a:r>
            <a:r>
              <a:rPr lang="en-US" sz="1200" kern="1200" dirty="0">
                <a:solidFill>
                  <a:schemeClr val="tx1"/>
                </a:solidFill>
                <a:effectLst/>
                <a:latin typeface="+mn-lt"/>
                <a:ea typeface="+mn-ea"/>
                <a:cs typeface="+mn-cs"/>
              </a:rPr>
              <a:t> (unpublished Ph.D. dissertation, University of Leeds, 1974), pp. 175-237; and Carolyn Baylies, </a:t>
            </a:r>
            <a:r>
              <a:rPr lang="en-US" sz="1200" i="1" kern="1200" dirty="0">
                <a:solidFill>
                  <a:schemeClr val="tx1"/>
                </a:solidFill>
                <a:effectLst/>
                <a:latin typeface="+mn-lt"/>
                <a:ea typeface="+mn-ea"/>
                <a:cs typeface="+mn-cs"/>
              </a:rPr>
              <a:t>The History of the Yorkshire Miners 1881-1918</a:t>
            </a:r>
            <a:r>
              <a:rPr lang="en-US" sz="1200" kern="1200" dirty="0">
                <a:solidFill>
                  <a:schemeClr val="tx1"/>
                </a:solidFill>
                <a:effectLst/>
                <a:latin typeface="+mn-lt"/>
                <a:ea typeface="+mn-ea"/>
                <a:cs typeface="+mn-cs"/>
              </a:rPr>
              <a:t> (Routledge: 1993) pp. 95-130.</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B8150207-4657-47D1-BAA9-FCA4F92B7534}" type="slidenum">
              <a:rPr lang="en-GB" smtClean="0"/>
              <a:t>3</a:t>
            </a:fld>
            <a:endParaRPr lang="en-GB"/>
          </a:p>
        </p:txBody>
      </p:sp>
    </p:spTree>
    <p:extLst>
      <p:ext uri="{BB962C8B-B14F-4D97-AF65-F5344CB8AC3E}">
        <p14:creationId xmlns:p14="http://schemas.microsoft.com/office/powerpoint/2010/main" val="3522759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The Yorkshire Evening Post</a:t>
            </a:r>
            <a:r>
              <a:rPr lang="en-US" i="0" dirty="0"/>
              <a:t>, Leeds, 6 September 1893 on the eve of the ‘Featherstone Massacre’.  From the online database, the British Newspaper Archive (British Library / Findmypast).</a:t>
            </a:r>
          </a:p>
          <a:p>
            <a:r>
              <a:rPr lang="en-US" i="0" dirty="0"/>
              <a:t>The Committee of Inquiry issued a Report (</a:t>
            </a:r>
            <a:r>
              <a:rPr lang="en-US" i="1" dirty="0"/>
              <a:t>Report of the Committee Appointed to Inquire into the Circumstances Connected with the Disturbances at Featherstone on the 7</a:t>
            </a:r>
            <a:r>
              <a:rPr lang="en-US" i="1" baseline="30000" dirty="0"/>
              <a:t>th</a:t>
            </a:r>
            <a:r>
              <a:rPr lang="en-US" i="1" dirty="0"/>
              <a:t> of September 1893</a:t>
            </a:r>
            <a:r>
              <a:rPr lang="en-US" i="0" dirty="0"/>
              <a:t>, C.—7234, HMSO, 1893) and a volume of Minutes and Appendices (</a:t>
            </a:r>
            <a:r>
              <a:rPr lang="en-US" i="1" dirty="0"/>
              <a:t>Minutes of Evidence (With Appendices) taken before the Committee Appointed to Inquire into the Circumstances Connected with the Disturbances at Featherstone on 7</a:t>
            </a:r>
            <a:r>
              <a:rPr lang="en-US" i="1" baseline="30000" dirty="0"/>
              <a:t>th</a:t>
            </a:r>
            <a:r>
              <a:rPr lang="en-US" i="1" dirty="0"/>
              <a:t> September 1893</a:t>
            </a:r>
            <a:r>
              <a:rPr lang="en-US" i="0" dirty="0"/>
              <a:t>, C.—7234-I, HMSO, 1893.  The Committee was chaired by the Rt. Hon. Lord Bowen.  It was appointed on 5</a:t>
            </a:r>
            <a:r>
              <a:rPr lang="en-US" i="0" baseline="30000" dirty="0"/>
              <a:t>th</a:t>
            </a:r>
            <a:r>
              <a:rPr lang="en-US" i="0" dirty="0"/>
              <a:t> October 1893 and reported on 6</a:t>
            </a:r>
            <a:r>
              <a:rPr lang="en-US" i="0" baseline="30000" dirty="0"/>
              <a:t>th</a:t>
            </a:r>
            <a:r>
              <a:rPr lang="en-US" i="0" dirty="0"/>
              <a:t> December the same year. In what follows the </a:t>
            </a:r>
            <a:r>
              <a:rPr lang="en-US" i="1" dirty="0"/>
              <a:t>Report </a:t>
            </a:r>
            <a:r>
              <a:rPr lang="en-US" i="0" dirty="0"/>
              <a:t>and the </a:t>
            </a:r>
            <a:r>
              <a:rPr lang="en-US" i="1" dirty="0"/>
              <a:t>Minutes of Evidence</a:t>
            </a:r>
            <a:r>
              <a:rPr lang="en-US" i="0" dirty="0"/>
              <a:t> are referred to as ‘Bowen, </a:t>
            </a:r>
            <a:r>
              <a:rPr lang="en-US" i="1" dirty="0"/>
              <a:t>Report</a:t>
            </a:r>
            <a:r>
              <a:rPr lang="en-US" i="0" dirty="0"/>
              <a:t>’ and ‘Bowen, </a:t>
            </a:r>
            <a:r>
              <a:rPr lang="en-US" i="1" dirty="0"/>
              <a:t>Minutes’</a:t>
            </a:r>
            <a:r>
              <a:rPr lang="en-US" i="0" dirty="0"/>
              <a:t>, respectively.</a:t>
            </a:r>
            <a:endParaRPr lang="en-GB" i="1" dirty="0"/>
          </a:p>
        </p:txBody>
      </p:sp>
      <p:sp>
        <p:nvSpPr>
          <p:cNvPr id="4" name="Slide Number Placeholder 3"/>
          <p:cNvSpPr>
            <a:spLocks noGrp="1"/>
          </p:cNvSpPr>
          <p:nvPr>
            <p:ph type="sldNum" sz="quarter" idx="5"/>
          </p:nvPr>
        </p:nvSpPr>
        <p:spPr/>
        <p:txBody>
          <a:bodyPr/>
          <a:lstStyle/>
          <a:p>
            <a:fld id="{B8150207-4657-47D1-BAA9-FCA4F92B7534}" type="slidenum">
              <a:rPr lang="en-GB" smtClean="0"/>
              <a:t>6</a:t>
            </a:fld>
            <a:endParaRPr lang="en-GB"/>
          </a:p>
        </p:txBody>
      </p:sp>
    </p:spTree>
    <p:extLst>
      <p:ext uri="{BB962C8B-B14F-4D97-AF65-F5344CB8AC3E}">
        <p14:creationId xmlns:p14="http://schemas.microsoft.com/office/powerpoint/2010/main" val="1710730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Times New Roman" panose="02020603050405020304" pitchFamily="18" charset="0"/>
              </a:rPr>
              <a:t>Photo from themovemarket.com.  Census and vital registration records show Sam Wood to have been born in 1861 in Hoyland Common, a coal and ironstone mining village just south of Barnsley, to Jane and Charles Wood.  At the time of Sam’s birth, Charles was a banksman at an iron pit, i.e. someone responsible for unloading the ironstone as it came to the surface; by 1881 he was doing a similar job at a coal mine and remained a colliery banksman until at least 1891.  By this time Charles Wood, Jr., Sam’s younger brother, was working as a colliery labourer; his elder brother, Jabez, had died in 1878 at the age of eighteen.  Sam married Ann (or Annie) Helen (or Ellen) Matthewman in Barnsley in 1879.  She was born in Sheffield, also in 1861, the daughter of Mary and William Matthewman, Mary a milliner and dressmaker, and William an engine driver; William Matthewman died in 1869 when he was only 37 and Ann was only 8.  Sam and Ann had five children of whom four died young.  </a:t>
            </a:r>
          </a:p>
          <a:p>
            <a:r>
              <a:rPr lang="en-US" sz="1800" dirty="0">
                <a:effectLst/>
                <a:latin typeface="Times New Roman" panose="02020603050405020304" pitchFamily="18" charset="0"/>
                <a:ea typeface="Times New Roman" panose="02020603050405020304" pitchFamily="18" charset="0"/>
              </a:rPr>
              <a:t>Sam Wood was working as a coal miner at Hoyland Common, south of Barnsley, in 1881 but by 1891 was describing himself as ‘Boiler maker Holder up Author’, a ‘holder-up’ usually denoting a member of a riveting team.  He was living in Keir Street, Barnsley, a short terrace of stone-fronted, brick and slate houses which still stands and which suggests, if one mentally strips away modern extensions and inside bathrooms, cramped and uncomfortable living conditions. He lived here until his death in 1927.  In 1891 his next door neighbour on one side was a coal miner, on the other a ‘Linen warehouseman’.  It is thus likely that he witnessed the effects of the lock-out on the health and mood of Barnsley miners, amongst whom were his father and brother, at first hand.   His work is valuable since it is likely to be based on direct observation and it is the only extant, connected account from a local and working-class hand.</a:t>
            </a:r>
            <a:endParaRPr lang="en-GB" dirty="0"/>
          </a:p>
        </p:txBody>
      </p:sp>
      <p:sp>
        <p:nvSpPr>
          <p:cNvPr id="4" name="Slide Number Placeholder 3"/>
          <p:cNvSpPr>
            <a:spLocks noGrp="1"/>
          </p:cNvSpPr>
          <p:nvPr>
            <p:ph type="sldNum" sz="quarter" idx="5"/>
          </p:nvPr>
        </p:nvSpPr>
        <p:spPr/>
        <p:txBody>
          <a:bodyPr/>
          <a:lstStyle/>
          <a:p>
            <a:fld id="{B8150207-4657-47D1-BAA9-FCA4F92B7534}" type="slidenum">
              <a:rPr lang="en-GB" smtClean="0"/>
              <a:t>7</a:t>
            </a:fld>
            <a:endParaRPr lang="en-GB"/>
          </a:p>
        </p:txBody>
      </p:sp>
    </p:spTree>
    <p:extLst>
      <p:ext uri="{BB962C8B-B14F-4D97-AF65-F5344CB8AC3E}">
        <p14:creationId xmlns:p14="http://schemas.microsoft.com/office/powerpoint/2010/main" val="471262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from the Amazon.com website; book design by Oxford University Press.</a:t>
            </a:r>
            <a:endParaRPr lang="en-GB" dirty="0"/>
          </a:p>
        </p:txBody>
      </p:sp>
      <p:sp>
        <p:nvSpPr>
          <p:cNvPr id="4" name="Slide Number Placeholder 3"/>
          <p:cNvSpPr>
            <a:spLocks noGrp="1"/>
          </p:cNvSpPr>
          <p:nvPr>
            <p:ph type="sldNum" sz="quarter" idx="5"/>
          </p:nvPr>
        </p:nvSpPr>
        <p:spPr/>
        <p:txBody>
          <a:bodyPr/>
          <a:lstStyle/>
          <a:p>
            <a:fld id="{B8150207-4657-47D1-BAA9-FCA4F92B7534}" type="slidenum">
              <a:rPr lang="en-GB" smtClean="0"/>
              <a:t>9</a:t>
            </a:fld>
            <a:endParaRPr lang="en-GB"/>
          </a:p>
        </p:txBody>
      </p:sp>
    </p:spTree>
    <p:extLst>
      <p:ext uri="{BB962C8B-B14F-4D97-AF65-F5344CB8AC3E}">
        <p14:creationId xmlns:p14="http://schemas.microsoft.com/office/powerpoint/2010/main" val="1216939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107000"/>
              </a:lnSpc>
              <a:spcAft>
                <a:spcPts val="800"/>
              </a:spcAft>
            </a:pPr>
            <a:r>
              <a:rPr lang="en-GB" sz="1200" dirty="0">
                <a:effectLst/>
                <a:latin typeface="Gill Sans MT" panose="020B0502020104020203" pitchFamily="34" charset="0"/>
                <a:ea typeface="Calibri" panose="020F0502020204030204" pitchFamily="34" charset="0"/>
                <a:cs typeface="Times New Roman" panose="02020603050405020304" pitchFamily="18" charset="0"/>
              </a:rPr>
              <a:t>Emma Leslie, </a:t>
            </a:r>
            <a:r>
              <a:rPr lang="en-GB" sz="1200" i="1" dirty="0">
                <a:effectLst/>
                <a:latin typeface="Gill Sans MT" panose="020B0502020104020203" pitchFamily="34" charset="0"/>
                <a:ea typeface="Calibri" panose="020F0502020204030204" pitchFamily="34" charset="0"/>
                <a:cs typeface="Times New Roman" panose="02020603050405020304" pitchFamily="18" charset="0"/>
              </a:rPr>
              <a:t>The Seed She Sowed: A Tale of the Great Dock Strike</a:t>
            </a:r>
            <a:r>
              <a:rPr lang="en-GB" sz="1200" dirty="0">
                <a:effectLst/>
                <a:latin typeface="Gill Sans MT" panose="020B0502020104020203" pitchFamily="34" charset="0"/>
                <a:ea typeface="Calibri" panose="020F0502020204030204" pitchFamily="34" charset="0"/>
                <a:cs typeface="Times New Roman" panose="02020603050405020304" pitchFamily="18" charset="0"/>
              </a:rPr>
              <a:t>. Published by Blackie &amp; Son, 1900.  (Photo from SoIn2Books via the Abebooks website: Abebooks.co.uk).</a:t>
            </a:r>
            <a:endParaRPr lang="en-GB" dirty="0"/>
          </a:p>
          <a:p>
            <a:endParaRPr lang="en-GB" dirty="0"/>
          </a:p>
        </p:txBody>
      </p:sp>
      <p:sp>
        <p:nvSpPr>
          <p:cNvPr id="4" name="Slide Number Placeholder 3"/>
          <p:cNvSpPr>
            <a:spLocks noGrp="1"/>
          </p:cNvSpPr>
          <p:nvPr>
            <p:ph type="sldNum" sz="quarter" idx="5"/>
          </p:nvPr>
        </p:nvSpPr>
        <p:spPr/>
        <p:txBody>
          <a:bodyPr/>
          <a:lstStyle/>
          <a:p>
            <a:fld id="{B8150207-4657-47D1-BAA9-FCA4F92B7534}" type="slidenum">
              <a:rPr lang="en-GB" smtClean="0"/>
              <a:t>10</a:t>
            </a:fld>
            <a:endParaRPr lang="en-GB"/>
          </a:p>
        </p:txBody>
      </p:sp>
    </p:spTree>
    <p:extLst>
      <p:ext uri="{BB962C8B-B14F-4D97-AF65-F5344CB8AC3E}">
        <p14:creationId xmlns:p14="http://schemas.microsoft.com/office/powerpoint/2010/main" val="30269794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Photo: ‘</a:t>
            </a:r>
            <a:r>
              <a:rPr lang="en-GB" sz="1200" b="0" i="0" kern="1200" dirty="0">
                <a:solidFill>
                  <a:schemeClr val="tx1"/>
                </a:solidFill>
                <a:effectLst/>
                <a:latin typeface="+mn-lt"/>
                <a:ea typeface="+mn-ea"/>
                <a:cs typeface="+mn-cs"/>
              </a:rPr>
              <a:t>The pier at Morecambe, 1869, a beguiling, Victorian pleasure pavilion.’ Image courtesy of Richard Grange / Alamy via Catharine Slessor, ‘Typology: Pier’, </a:t>
            </a:r>
            <a:r>
              <a:rPr lang="en-GB" sz="1200" b="0" i="1" kern="1200" dirty="0">
                <a:solidFill>
                  <a:schemeClr val="tx1"/>
                </a:solidFill>
                <a:effectLst/>
                <a:latin typeface="+mn-lt"/>
                <a:ea typeface="+mn-ea"/>
                <a:cs typeface="+mn-cs"/>
              </a:rPr>
              <a:t>The Architectural Review</a:t>
            </a:r>
            <a:r>
              <a:rPr lang="en-GB" sz="1200" b="0" i="0" kern="1200" dirty="0">
                <a:solidFill>
                  <a:schemeClr val="tx1"/>
                </a:solidFill>
                <a:effectLst/>
                <a:latin typeface="+mn-lt"/>
                <a:ea typeface="+mn-ea"/>
                <a:cs typeface="+mn-cs"/>
              </a:rPr>
              <a:t>, 15 April 2019. Online at: </a:t>
            </a:r>
            <a:r>
              <a:rPr lang="en-GB" dirty="0">
                <a:hlinkClick r:id="rId3"/>
              </a:rPr>
              <a:t>https://www.architectural-review.com/essays/typology/typology-pier/10041555.article</a:t>
            </a:r>
            <a:r>
              <a:rPr lang="en-GB" baseline="0" dirty="0"/>
              <a:t> (accessed 26 September 2019).  </a:t>
            </a:r>
            <a:r>
              <a:rPr lang="en-GB" sz="1200" kern="1200" dirty="0">
                <a:solidFill>
                  <a:schemeClr val="tx1"/>
                </a:solidFill>
                <a:effectLst/>
                <a:latin typeface="+mn-lt"/>
                <a:ea typeface="+mn-ea"/>
                <a:cs typeface="+mn-cs"/>
              </a:rPr>
              <a:t>At the beginning of the lock-out a Yorkshire checkweighman was asked ‘What is the feeling on the subject?’ and gave the answer: </a:t>
            </a:r>
          </a:p>
          <a:p>
            <a:r>
              <a:rPr lang="en-GB" sz="1200" kern="1200" dirty="0">
                <a:solidFill>
                  <a:schemeClr val="tx1"/>
                </a:solidFill>
                <a:effectLst/>
                <a:latin typeface="+mn-lt"/>
                <a:ea typeface="+mn-ea"/>
                <a:cs typeface="+mn-cs"/>
              </a:rPr>
              <a:t>‘There’s not much temper, although we feel we are being unjustly treated.  All seem to accept the situation calmly and deliberately, and no alarm exists at the present.’ </a:t>
            </a:r>
            <a:r>
              <a:rPr lang="en-GB" sz="1200" i="1" kern="1200" dirty="0">
                <a:solidFill>
                  <a:schemeClr val="tx1"/>
                </a:solidFill>
                <a:effectLst/>
                <a:latin typeface="+mn-lt"/>
                <a:ea typeface="+mn-ea"/>
                <a:cs typeface="+mn-cs"/>
              </a:rPr>
              <a:t>Pontefract and Castleford Express</a:t>
            </a:r>
            <a:r>
              <a:rPr lang="en-GB" sz="1200" kern="1200" dirty="0">
                <a:solidFill>
                  <a:schemeClr val="tx1"/>
                </a:solidFill>
                <a:effectLst/>
                <a:latin typeface="+mn-lt"/>
                <a:ea typeface="+mn-ea"/>
                <a:cs typeface="+mn-cs"/>
              </a:rPr>
              <a:t>, 29 July 1893.  </a:t>
            </a:r>
            <a:r>
              <a:rPr lang="en-GB" sz="1200" i="1" kern="1200" dirty="0">
                <a:solidFill>
                  <a:schemeClr val="tx1"/>
                </a:solidFill>
                <a:effectLst/>
                <a:latin typeface="+mn-lt"/>
                <a:ea typeface="+mn-ea"/>
                <a:cs typeface="+mn-cs"/>
              </a:rPr>
              <a:t>The Leeds Mercury</a:t>
            </a:r>
            <a:r>
              <a:rPr lang="en-GB" sz="1200" kern="1200" dirty="0">
                <a:solidFill>
                  <a:schemeClr val="tx1"/>
                </a:solidFill>
                <a:effectLst/>
                <a:latin typeface="+mn-lt"/>
                <a:ea typeface="+mn-ea"/>
                <a:cs typeface="+mn-cs"/>
              </a:rPr>
              <a:t> remarked as the lockout began that: </a:t>
            </a:r>
          </a:p>
          <a:p>
            <a:r>
              <a:rPr lang="en-GB" sz="1200" kern="1200" dirty="0">
                <a:solidFill>
                  <a:schemeClr val="tx1"/>
                </a:solidFill>
                <a:effectLst/>
                <a:latin typeface="+mn-lt"/>
                <a:ea typeface="+mn-ea"/>
                <a:cs typeface="+mn-cs"/>
              </a:rPr>
              <a:t>‘there is no bitterness of feeling …. Seldom has a crisis like the present culminated with so amicable an understanding between the parties.  It would seem that it is, to quote the most recent diplomatic phrase, a ‘pacific blockade’ of the mines that is intended.’ </a:t>
            </a:r>
          </a:p>
          <a:p>
            <a:r>
              <a:rPr lang="en-GB" sz="1200" i="1" kern="1200" dirty="0">
                <a:solidFill>
                  <a:schemeClr val="tx1"/>
                </a:solidFill>
                <a:effectLst/>
                <a:latin typeface="+mn-lt"/>
                <a:ea typeface="+mn-ea"/>
                <a:cs typeface="+mn-cs"/>
              </a:rPr>
              <a:t>The Barnsley Chronicle</a:t>
            </a:r>
            <a:r>
              <a:rPr lang="en-GB" sz="1200" kern="1200" dirty="0">
                <a:solidFill>
                  <a:schemeClr val="tx1"/>
                </a:solidFill>
                <a:effectLst/>
                <a:latin typeface="+mn-lt"/>
                <a:ea typeface="+mn-ea"/>
                <a:cs typeface="+mn-cs"/>
              </a:rPr>
              <a:t> wrote that ‘both sides mean fighting, but they begin on friendly terms, and, reciprocating the good feeling which the men have shown’ it had been arranged that the men’s tools should remain down the pits with the implication that all would be able to return to their old places at the end of the dispute.  Sam Wood, a working-class writer of Barnsley, noted also that the miners had been allowed to remain in their colliery houses instead of being threatened with eviction as had happened in previous disputes.  The local Featherstone newspaper remarked that the mid-August Featherstone Feast was as ‘brisk and frolicsome’ as ever.  One miner, recently returned with his family from a holiday in Southport cheerfully told the reporter that if the strike did not end soon he would take his family off for another fortnight’s holiday, this time to Scarborough.  But underneath this air of ‘light-hearted indifference’ was a determined confidence.  ‘The men entertain little fear that in the end they will [not] come off conquerors, and there seems a very determined feeling amongst them that they will not give in whatever may be the results’.</a:t>
            </a:r>
            <a:r>
              <a:rPr lang="en-US" sz="1200" kern="1200" dirty="0">
                <a:solidFill>
                  <a:schemeClr val="tx1"/>
                </a:solidFill>
                <a:effectLst/>
                <a:latin typeface="+mn-lt"/>
                <a:ea typeface="+mn-ea"/>
                <a:cs typeface="+mn-cs"/>
              </a:rPr>
              <a:t> (‘The Coal Trade Crisis’, </a:t>
            </a:r>
            <a:r>
              <a:rPr lang="en-US" sz="1200" i="1" kern="1200" dirty="0">
                <a:solidFill>
                  <a:schemeClr val="tx1"/>
                </a:solidFill>
                <a:effectLst/>
                <a:latin typeface="+mn-lt"/>
                <a:ea typeface="+mn-ea"/>
                <a:cs typeface="+mn-cs"/>
              </a:rPr>
              <a:t>The Leeds Mercury</a:t>
            </a:r>
            <a:r>
              <a:rPr lang="en-US" sz="1200" kern="1200" dirty="0">
                <a:solidFill>
                  <a:schemeClr val="tx1"/>
                </a:solidFill>
                <a:effectLst/>
                <a:latin typeface="+mn-lt"/>
                <a:ea typeface="+mn-ea"/>
                <a:cs typeface="+mn-cs"/>
              </a:rPr>
              <a:t>, 29 July 1893, p. 3d.  The reference is to France’s threat during these days to blockade Siam (now Thailand) which was allegedly ‘pacific’ because it was to be directed only at Siamese ships;  ‘The Coal Trade Crisis’, </a:t>
            </a:r>
            <a:r>
              <a:rPr lang="en-US" sz="1200" i="1" kern="1200" dirty="0">
                <a:solidFill>
                  <a:schemeClr val="tx1"/>
                </a:solidFill>
                <a:effectLst/>
                <a:latin typeface="+mn-lt"/>
                <a:ea typeface="+mn-ea"/>
                <a:cs typeface="+mn-cs"/>
              </a:rPr>
              <a:t>The Barnsley Chronicle</a:t>
            </a:r>
            <a:r>
              <a:rPr lang="en-US" sz="1200" kern="1200" dirty="0">
                <a:solidFill>
                  <a:schemeClr val="tx1"/>
                </a:solidFill>
                <a:effectLst/>
                <a:latin typeface="+mn-lt"/>
                <a:ea typeface="+mn-ea"/>
                <a:cs typeface="+mn-cs"/>
              </a:rPr>
              <a:t>, 29 July 1893, p. 8a;  Sam Wood, </a:t>
            </a:r>
            <a:r>
              <a:rPr lang="en-US" sz="1200" i="1" kern="1200" dirty="0">
                <a:solidFill>
                  <a:schemeClr val="tx1"/>
                </a:solidFill>
                <a:effectLst/>
                <a:latin typeface="+mn-lt"/>
                <a:ea typeface="+mn-ea"/>
                <a:cs typeface="+mn-cs"/>
              </a:rPr>
              <a:t>The Battle of ’93: A Descriptive Record of the Great Coal Strike</a:t>
            </a:r>
            <a:r>
              <a:rPr lang="en-US" sz="1200" kern="1200" dirty="0">
                <a:solidFill>
                  <a:schemeClr val="tx1"/>
                </a:solidFill>
                <a:effectLst/>
                <a:latin typeface="+mn-lt"/>
                <a:ea typeface="+mn-ea"/>
                <a:cs typeface="+mn-cs"/>
              </a:rPr>
              <a:t> (Neale Bros., Barnsley, </a:t>
            </a:r>
            <a:r>
              <a:rPr lang="en-US" sz="1200" kern="1200" dirty="0" err="1">
                <a:solidFill>
                  <a:schemeClr val="tx1"/>
                </a:solidFill>
                <a:effectLst/>
                <a:latin typeface="+mn-lt"/>
                <a:ea typeface="+mn-ea"/>
                <a:cs typeface="+mn-cs"/>
              </a:rPr>
              <a:t>n.d.</a:t>
            </a:r>
            <a:r>
              <a:rPr lang="en-US" sz="1200" kern="1200" dirty="0">
                <a:solidFill>
                  <a:schemeClr val="tx1"/>
                </a:solidFill>
                <a:effectLst/>
                <a:latin typeface="+mn-lt"/>
                <a:ea typeface="+mn-ea"/>
                <a:cs typeface="+mn-cs"/>
              </a:rPr>
              <a:t>), p. 8;</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‘Featherstone’, </a:t>
            </a:r>
            <a:r>
              <a:rPr lang="en-US" sz="1200" i="1" kern="1200" dirty="0">
                <a:solidFill>
                  <a:schemeClr val="tx1"/>
                </a:solidFill>
                <a:effectLst/>
                <a:latin typeface="+mn-lt"/>
                <a:ea typeface="+mn-ea"/>
                <a:cs typeface="+mn-cs"/>
              </a:rPr>
              <a:t>Pontefract and Castleford Express</a:t>
            </a:r>
            <a:r>
              <a:rPr lang="en-US" sz="1200" kern="1200" dirty="0">
                <a:solidFill>
                  <a:schemeClr val="tx1"/>
                </a:solidFill>
                <a:effectLst/>
                <a:latin typeface="+mn-lt"/>
                <a:ea typeface="+mn-ea"/>
                <a:cs typeface="+mn-cs"/>
              </a:rPr>
              <a:t>, 19 August 1893, p. 8d.  </a:t>
            </a:r>
            <a:r>
              <a:rPr lang="en-US" sz="1200" i="1" kern="1200" dirty="0">
                <a:solidFill>
                  <a:schemeClr val="tx1"/>
                </a:solidFill>
                <a:effectLst/>
                <a:latin typeface="+mn-lt"/>
                <a:ea typeface="+mn-ea"/>
                <a:cs typeface="+mn-cs"/>
              </a:rPr>
              <a:t>The Barnsley Chronicle</a:t>
            </a:r>
            <a:r>
              <a:rPr lang="en-US" sz="1200" kern="1200" dirty="0">
                <a:solidFill>
                  <a:schemeClr val="tx1"/>
                </a:solidFill>
                <a:effectLst/>
                <a:latin typeface="+mn-lt"/>
                <a:ea typeface="+mn-ea"/>
                <a:cs typeface="+mn-cs"/>
              </a:rPr>
              <a:t> also remarked that the trains were full of miners going to seaside holidays (‘The Coal Trade Crisis’, </a:t>
            </a:r>
            <a:r>
              <a:rPr lang="en-US" sz="1200" i="1" kern="1200" dirty="0">
                <a:solidFill>
                  <a:schemeClr val="tx1"/>
                </a:solidFill>
                <a:effectLst/>
                <a:latin typeface="+mn-lt"/>
                <a:ea typeface="+mn-ea"/>
                <a:cs typeface="+mn-cs"/>
              </a:rPr>
              <a:t>The Barnsley Chronicle</a:t>
            </a:r>
            <a:r>
              <a:rPr lang="en-US" sz="1200" kern="1200" dirty="0">
                <a:solidFill>
                  <a:schemeClr val="tx1"/>
                </a:solidFill>
                <a:effectLst/>
                <a:latin typeface="+mn-lt"/>
                <a:ea typeface="+mn-ea"/>
                <a:cs typeface="+mn-cs"/>
              </a:rPr>
              <a:t>, 5 August 1893, p. 3a).  Wood wrote similarly (</a:t>
            </a:r>
            <a:r>
              <a:rPr lang="en-US" sz="1200" i="1" kern="1200" dirty="0">
                <a:solidFill>
                  <a:schemeClr val="tx1"/>
                </a:solidFill>
                <a:effectLst/>
                <a:latin typeface="+mn-lt"/>
                <a:ea typeface="+mn-ea"/>
                <a:cs typeface="+mn-cs"/>
              </a:rPr>
              <a:t>The Battle of ’93</a:t>
            </a:r>
            <a:r>
              <a:rPr lang="en-US" sz="1200" kern="1200" dirty="0">
                <a:solidFill>
                  <a:schemeClr val="tx1"/>
                </a:solidFill>
                <a:effectLst/>
                <a:latin typeface="+mn-lt"/>
                <a:ea typeface="+mn-ea"/>
                <a:cs typeface="+mn-cs"/>
              </a:rPr>
              <a:t>, p. 9).  </a:t>
            </a:r>
            <a:r>
              <a:rPr lang="en-US" sz="1200" i="1" kern="1200" dirty="0">
                <a:solidFill>
                  <a:schemeClr val="tx1"/>
                </a:solidFill>
                <a:effectLst/>
                <a:latin typeface="+mn-lt"/>
                <a:ea typeface="+mn-ea"/>
                <a:cs typeface="+mn-cs"/>
              </a:rPr>
              <a:t>Sheffield &amp; Rotherham Independent</a:t>
            </a:r>
            <a:r>
              <a:rPr lang="en-US" sz="1200" kern="1200" dirty="0">
                <a:solidFill>
                  <a:schemeClr val="tx1"/>
                </a:solidFill>
                <a:effectLst/>
                <a:latin typeface="+mn-lt"/>
                <a:ea typeface="+mn-ea"/>
                <a:cs typeface="+mn-cs"/>
              </a:rPr>
              <a:t>, 1 August 1893, ‘Sheffield:</a:t>
            </a:r>
            <a:r>
              <a:rPr lang="en-US" sz="1200" kern="1200" baseline="0" dirty="0">
                <a:solidFill>
                  <a:schemeClr val="tx1"/>
                </a:solidFill>
                <a:effectLst/>
                <a:latin typeface="+mn-lt"/>
                <a:ea typeface="+mn-ea"/>
                <a:cs typeface="+mn-cs"/>
              </a:rPr>
              <a:t> The Midland Company and the crisis’: ‘Hundreds of miners are walking about Sheffield, yesterday, enjoying the respite from their subterranean toil in the innocent and inexpensive recreation of looking in shop windows.’</a:t>
            </a:r>
            <a:endParaRPr lang="en-GB" dirty="0"/>
          </a:p>
        </p:txBody>
      </p:sp>
      <p:sp>
        <p:nvSpPr>
          <p:cNvPr id="4" name="Slide Number Placeholder 3"/>
          <p:cNvSpPr>
            <a:spLocks noGrp="1"/>
          </p:cNvSpPr>
          <p:nvPr>
            <p:ph type="sldNum" sz="quarter" idx="10"/>
          </p:nvPr>
        </p:nvSpPr>
        <p:spPr/>
        <p:txBody>
          <a:bodyPr/>
          <a:lstStyle/>
          <a:p>
            <a:fld id="{B8150207-4657-47D1-BAA9-FCA4F92B7534}" type="slidenum">
              <a:rPr lang="en-GB" smtClean="0"/>
              <a:t>12</a:t>
            </a:fld>
            <a:endParaRPr lang="en-GB"/>
          </a:p>
        </p:txBody>
      </p:sp>
    </p:spTree>
    <p:extLst>
      <p:ext uri="{BB962C8B-B14F-4D97-AF65-F5344CB8AC3E}">
        <p14:creationId xmlns:p14="http://schemas.microsoft.com/office/powerpoint/2010/main" val="2757764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Gill Sans MT" panose="020B0502020104020203" pitchFamily="34" charset="0"/>
              </a:rPr>
              <a:t>Ngram counts are from the corpus ‘British English 2012’; they are of occurrences of ‘</a:t>
            </a:r>
            <a:r>
              <a:rPr lang="en-GB" dirty="0" err="1">
                <a:latin typeface="Gill Sans MT" panose="020B0502020104020203" pitchFamily="34" charset="0"/>
              </a:rPr>
              <a:t>ngrams</a:t>
            </a:r>
            <a:r>
              <a:rPr lang="en-GB" dirty="0">
                <a:latin typeface="Gill Sans MT" panose="020B0502020104020203" pitchFamily="34" charset="0"/>
              </a:rPr>
              <a:t>’ (broadly, words) in books published in Great Britain, smoothed by computing three-year moving averages.  (</a:t>
            </a:r>
            <a:r>
              <a:rPr lang="en-GB" sz="1200" b="0" i="0" kern="1200" dirty="0">
                <a:solidFill>
                  <a:schemeClr val="tx1"/>
                </a:solidFill>
                <a:effectLst/>
                <a:latin typeface="Gill Sans MT" panose="020B0502020104020203" pitchFamily="34" charset="0"/>
                <a:ea typeface="+mn-ea"/>
                <a:cs typeface="+mn-cs"/>
              </a:rPr>
              <a:t>Jean-Baptiste Michel, Yuan </a:t>
            </a:r>
            <a:r>
              <a:rPr lang="en-GB" sz="1200" b="0" i="0" kern="1200" dirty="0" err="1">
                <a:solidFill>
                  <a:schemeClr val="tx1"/>
                </a:solidFill>
                <a:effectLst/>
                <a:latin typeface="Gill Sans MT" panose="020B0502020104020203" pitchFamily="34" charset="0"/>
                <a:ea typeface="+mn-ea"/>
                <a:cs typeface="+mn-cs"/>
              </a:rPr>
              <a:t>Kui</a:t>
            </a:r>
            <a:r>
              <a:rPr lang="en-GB" sz="1200" b="0" i="0" kern="1200" dirty="0">
                <a:solidFill>
                  <a:schemeClr val="tx1"/>
                </a:solidFill>
                <a:effectLst/>
                <a:latin typeface="Gill Sans MT" panose="020B0502020104020203" pitchFamily="34" charset="0"/>
                <a:ea typeface="+mn-ea"/>
                <a:cs typeface="+mn-cs"/>
              </a:rPr>
              <a:t> Shen, Aviva Presser Aiden, Adrian </a:t>
            </a:r>
            <a:r>
              <a:rPr lang="en-GB" sz="1200" b="0" i="0" kern="1200" dirty="0" err="1">
                <a:solidFill>
                  <a:schemeClr val="tx1"/>
                </a:solidFill>
                <a:effectLst/>
                <a:latin typeface="Gill Sans MT" panose="020B0502020104020203" pitchFamily="34" charset="0"/>
                <a:ea typeface="+mn-ea"/>
                <a:cs typeface="+mn-cs"/>
              </a:rPr>
              <a:t>Veres</a:t>
            </a:r>
            <a:r>
              <a:rPr lang="en-GB" sz="1200" b="0" i="0" kern="1200" dirty="0">
                <a:solidFill>
                  <a:schemeClr val="tx1"/>
                </a:solidFill>
                <a:effectLst/>
                <a:latin typeface="Gill Sans MT" panose="020B0502020104020203" pitchFamily="34" charset="0"/>
                <a:ea typeface="+mn-ea"/>
                <a:cs typeface="+mn-cs"/>
              </a:rPr>
              <a:t>, Matthew K. </a:t>
            </a:r>
            <a:r>
              <a:rPr lang="en-GB" sz="1200" b="0" i="0" kern="1200" dirty="0" err="1">
                <a:solidFill>
                  <a:schemeClr val="tx1"/>
                </a:solidFill>
                <a:effectLst/>
                <a:latin typeface="Gill Sans MT" panose="020B0502020104020203" pitchFamily="34" charset="0"/>
                <a:ea typeface="+mn-ea"/>
                <a:cs typeface="+mn-cs"/>
              </a:rPr>
              <a:t>Gray</a:t>
            </a:r>
            <a:r>
              <a:rPr lang="en-GB" sz="1200" b="0" i="0" kern="1200" dirty="0">
                <a:solidFill>
                  <a:schemeClr val="tx1"/>
                </a:solidFill>
                <a:effectLst/>
                <a:latin typeface="Gill Sans MT" panose="020B0502020104020203" pitchFamily="34" charset="0"/>
                <a:ea typeface="+mn-ea"/>
                <a:cs typeface="+mn-cs"/>
              </a:rPr>
              <a:t>, William Brockman, The Google Books Team, Joseph P. Pickett, Dale </a:t>
            </a:r>
            <a:r>
              <a:rPr lang="en-GB" sz="1200" b="0" i="0" kern="1200" dirty="0" err="1">
                <a:solidFill>
                  <a:schemeClr val="tx1"/>
                </a:solidFill>
                <a:effectLst/>
                <a:latin typeface="Gill Sans MT" panose="020B0502020104020203" pitchFamily="34" charset="0"/>
                <a:ea typeface="+mn-ea"/>
                <a:cs typeface="+mn-cs"/>
              </a:rPr>
              <a:t>Hoiberg</a:t>
            </a:r>
            <a:r>
              <a:rPr lang="en-GB" sz="1200" b="0" i="0" kern="1200" dirty="0">
                <a:solidFill>
                  <a:schemeClr val="tx1"/>
                </a:solidFill>
                <a:effectLst/>
                <a:latin typeface="Gill Sans MT" panose="020B0502020104020203" pitchFamily="34" charset="0"/>
                <a:ea typeface="+mn-ea"/>
                <a:cs typeface="+mn-cs"/>
              </a:rPr>
              <a:t>, Dan Clancy, Peter </a:t>
            </a:r>
            <a:r>
              <a:rPr lang="en-GB" sz="1200" b="0" i="0" kern="1200" dirty="0" err="1">
                <a:solidFill>
                  <a:schemeClr val="tx1"/>
                </a:solidFill>
                <a:effectLst/>
                <a:latin typeface="Gill Sans MT" panose="020B0502020104020203" pitchFamily="34" charset="0"/>
                <a:ea typeface="+mn-ea"/>
                <a:cs typeface="+mn-cs"/>
              </a:rPr>
              <a:t>Norvig</a:t>
            </a:r>
            <a:r>
              <a:rPr lang="en-GB" sz="1200" b="0" i="0" kern="1200" dirty="0">
                <a:solidFill>
                  <a:schemeClr val="tx1"/>
                </a:solidFill>
                <a:effectLst/>
                <a:latin typeface="Gill Sans MT" panose="020B0502020104020203" pitchFamily="34" charset="0"/>
                <a:ea typeface="+mn-ea"/>
                <a:cs typeface="+mn-cs"/>
              </a:rPr>
              <a:t>, Jon </a:t>
            </a:r>
            <a:r>
              <a:rPr lang="en-GB" sz="1200" b="0" i="0" kern="1200" dirty="0" err="1">
                <a:solidFill>
                  <a:schemeClr val="tx1"/>
                </a:solidFill>
                <a:effectLst/>
                <a:latin typeface="Gill Sans MT" panose="020B0502020104020203" pitchFamily="34" charset="0"/>
                <a:ea typeface="+mn-ea"/>
                <a:cs typeface="+mn-cs"/>
              </a:rPr>
              <a:t>Orwant</a:t>
            </a:r>
            <a:r>
              <a:rPr lang="en-GB" sz="1200" b="0" i="0" kern="1200" dirty="0">
                <a:solidFill>
                  <a:schemeClr val="tx1"/>
                </a:solidFill>
                <a:effectLst/>
                <a:latin typeface="Gill Sans MT" panose="020B0502020104020203" pitchFamily="34" charset="0"/>
                <a:ea typeface="+mn-ea"/>
                <a:cs typeface="+mn-cs"/>
              </a:rPr>
              <a:t>, Steven Pinker, Martin A. Nowak, and </a:t>
            </a:r>
            <a:r>
              <a:rPr lang="en-GB" sz="1200" b="0" i="0" kern="1200" dirty="0" err="1">
                <a:solidFill>
                  <a:schemeClr val="tx1"/>
                </a:solidFill>
                <a:effectLst/>
                <a:latin typeface="Gill Sans MT" panose="020B0502020104020203" pitchFamily="34" charset="0"/>
                <a:ea typeface="+mn-ea"/>
                <a:cs typeface="+mn-cs"/>
              </a:rPr>
              <a:t>Erez</a:t>
            </a:r>
            <a:r>
              <a:rPr lang="en-GB" sz="1200" b="0" i="0" kern="1200" dirty="0">
                <a:solidFill>
                  <a:schemeClr val="tx1"/>
                </a:solidFill>
                <a:effectLst/>
                <a:latin typeface="Gill Sans MT" panose="020B0502020104020203" pitchFamily="34" charset="0"/>
                <a:ea typeface="+mn-ea"/>
                <a:cs typeface="+mn-cs"/>
              </a:rPr>
              <a:t> Lieberman Aiden, ’Quantitative Analysis of Culture Using Millions of Digitized Books’, </a:t>
            </a:r>
            <a:r>
              <a:rPr lang="en-GB" sz="1200" b="0" i="1" kern="1200" dirty="0">
                <a:solidFill>
                  <a:schemeClr val="tx1"/>
                </a:solidFill>
                <a:effectLst/>
                <a:latin typeface="Gill Sans MT" panose="020B0502020104020203" pitchFamily="34" charset="0"/>
                <a:ea typeface="+mn-ea"/>
                <a:cs typeface="+mn-cs"/>
              </a:rPr>
              <a:t>Science.</a:t>
            </a:r>
            <a:r>
              <a:rPr lang="en-GB" sz="1200" b="0" i="0" kern="1200" dirty="0">
                <a:solidFill>
                  <a:schemeClr val="tx1"/>
                </a:solidFill>
                <a:effectLst/>
                <a:latin typeface="Gill Sans MT" panose="020B0502020104020203" pitchFamily="34" charset="0"/>
                <a:ea typeface="+mn-ea"/>
                <a:cs typeface="+mn-cs"/>
              </a:rPr>
              <a:t> (Published online ahead of print: 12/16/2010).  C</a:t>
            </a:r>
            <a:r>
              <a:rPr lang="en-GB" dirty="0">
                <a:latin typeface="Gill Sans MT" panose="020B0502020104020203" pitchFamily="34" charset="0"/>
              </a:rPr>
              <a:t>ounts of word occurrences in the British Newspaper Archive (British Library / Findmypast) give similar results. The count of the </a:t>
            </a:r>
            <a:r>
              <a:rPr lang="en-GB" dirty="0" err="1">
                <a:latin typeface="Gill Sans MT" panose="020B0502020104020203" pitchFamily="34" charset="0"/>
              </a:rPr>
              <a:t>ngram</a:t>
            </a:r>
            <a:r>
              <a:rPr lang="en-GB" dirty="0">
                <a:latin typeface="Gill Sans MT" panose="020B0502020104020203" pitchFamily="34" charset="0"/>
              </a:rPr>
              <a:t> ‘Anger’ is 38% of the sum of the counts of ‘anger’, ‘fury’, ‘rage’, and ‘wrath’ in 1900; 26% in 1950, and 47%</a:t>
            </a:r>
            <a:r>
              <a:rPr lang="en-GB" baseline="0" dirty="0">
                <a:latin typeface="Gill Sans MT" panose="020B0502020104020203" pitchFamily="34" charset="0"/>
              </a:rPr>
              <a:t> in 2000).</a:t>
            </a:r>
            <a:endParaRPr lang="en-GB" dirty="0">
              <a:latin typeface="Gill Sans MT" panose="020B0502020104020203" pitchFamily="34" charset="0"/>
            </a:endParaRPr>
          </a:p>
        </p:txBody>
      </p:sp>
      <p:sp>
        <p:nvSpPr>
          <p:cNvPr id="4" name="Slide Number Placeholder 3"/>
          <p:cNvSpPr>
            <a:spLocks noGrp="1"/>
          </p:cNvSpPr>
          <p:nvPr>
            <p:ph type="sldNum" sz="quarter" idx="10"/>
          </p:nvPr>
        </p:nvSpPr>
        <p:spPr/>
        <p:txBody>
          <a:bodyPr/>
          <a:lstStyle/>
          <a:p>
            <a:fld id="{B8150207-4657-47D1-BAA9-FCA4F92B7534}" type="slidenum">
              <a:rPr lang="en-GB" smtClean="0"/>
              <a:t>16</a:t>
            </a:fld>
            <a:endParaRPr lang="en-GB"/>
          </a:p>
        </p:txBody>
      </p:sp>
    </p:spTree>
    <p:extLst>
      <p:ext uri="{BB962C8B-B14F-4D97-AF65-F5344CB8AC3E}">
        <p14:creationId xmlns:p14="http://schemas.microsoft.com/office/powerpoint/2010/main" val="2503760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Gill Sans MT" panose="020B0502020104020203" pitchFamily="34" charset="0"/>
              </a:rPr>
              <a:t>Image from the website of </a:t>
            </a:r>
            <a:r>
              <a:rPr lang="en-GB" b="0" i="0" u="none" strike="noStrike" dirty="0">
                <a:solidFill>
                  <a:srgbClr val="003399"/>
                </a:solidFill>
                <a:effectLst/>
                <a:latin typeface="Gill Sans MT" panose="020B0502020104020203" pitchFamily="34" charset="0"/>
                <a:hlinkClick r:id="rId3" tooltip="Maynard &amp; Bradley"/>
              </a:rPr>
              <a:t>Maynard &amp; Bradley</a:t>
            </a:r>
            <a:r>
              <a:rPr lang="en-GB" b="0" i="0" u="none" strike="noStrike" dirty="0">
                <a:solidFill>
                  <a:srgbClr val="003399"/>
                </a:solidFill>
                <a:effectLst/>
                <a:latin typeface="Gill Sans MT" panose="020B0502020104020203" pitchFamily="34" charset="0"/>
              </a:rPr>
              <a:t>, booksellers, Leicester, UK, 10 August 2021.</a:t>
            </a:r>
            <a:endParaRPr lang="en-GB" dirty="0">
              <a:latin typeface="Gill Sans MT" panose="020B0502020104020203" pitchFamily="34" charset="0"/>
            </a:endParaRPr>
          </a:p>
        </p:txBody>
      </p:sp>
      <p:sp>
        <p:nvSpPr>
          <p:cNvPr id="4" name="Slide Number Placeholder 3"/>
          <p:cNvSpPr>
            <a:spLocks noGrp="1"/>
          </p:cNvSpPr>
          <p:nvPr>
            <p:ph type="sldNum" sz="quarter" idx="5"/>
          </p:nvPr>
        </p:nvSpPr>
        <p:spPr/>
        <p:txBody>
          <a:bodyPr/>
          <a:lstStyle/>
          <a:p>
            <a:fld id="{B8150207-4657-47D1-BAA9-FCA4F92B7534}" type="slidenum">
              <a:rPr lang="en-GB" smtClean="0"/>
              <a:t>17</a:t>
            </a:fld>
            <a:endParaRPr lang="en-GB"/>
          </a:p>
        </p:txBody>
      </p:sp>
    </p:spTree>
    <p:extLst>
      <p:ext uri="{BB962C8B-B14F-4D97-AF65-F5344CB8AC3E}">
        <p14:creationId xmlns:p14="http://schemas.microsoft.com/office/powerpoint/2010/main" val="2893707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33333"/>
                </a:solidFill>
                <a:effectLst/>
                <a:latin typeface="Roboto" panose="02000000000000000000" pitchFamily="2" charset="0"/>
              </a:rPr>
              <a:t>George Crabb, </a:t>
            </a:r>
            <a:r>
              <a:rPr lang="en-US" b="0" i="1" dirty="0">
                <a:solidFill>
                  <a:srgbClr val="333333"/>
                </a:solidFill>
                <a:effectLst/>
                <a:latin typeface="Roboto" panose="02000000000000000000" pitchFamily="2" charset="0"/>
              </a:rPr>
              <a:t>English </a:t>
            </a:r>
            <a:r>
              <a:rPr lang="en-US" b="0" i="1" dirty="0" err="1">
                <a:solidFill>
                  <a:srgbClr val="333333"/>
                </a:solidFill>
                <a:effectLst/>
                <a:latin typeface="Roboto" panose="02000000000000000000" pitchFamily="2" charset="0"/>
              </a:rPr>
              <a:t>Synonymes</a:t>
            </a:r>
            <a:r>
              <a:rPr lang="en-US" b="0" i="1" dirty="0">
                <a:solidFill>
                  <a:srgbClr val="333333"/>
                </a:solidFill>
                <a:effectLst/>
                <a:latin typeface="Roboto" panose="02000000000000000000" pitchFamily="2" charset="0"/>
              </a:rPr>
              <a:t> </a:t>
            </a:r>
            <a:r>
              <a:rPr lang="en-US" b="0" i="0" dirty="0">
                <a:solidFill>
                  <a:srgbClr val="333333"/>
                </a:solidFill>
                <a:effectLst/>
                <a:latin typeface="Roboto" panose="02000000000000000000" pitchFamily="2" charset="0"/>
              </a:rPr>
              <a:t>[sic] </a:t>
            </a:r>
            <a:r>
              <a:rPr lang="en-US" b="0" i="1" dirty="0">
                <a:solidFill>
                  <a:srgbClr val="333333"/>
                </a:solidFill>
                <a:effectLst/>
                <a:latin typeface="Roboto" panose="02000000000000000000" pitchFamily="2" charset="0"/>
              </a:rPr>
              <a:t>Explained: In Alphabetical Order with Copious Illustrations and Examples Drawn from the Best Writers</a:t>
            </a:r>
            <a:r>
              <a:rPr lang="en-US" b="0" i="0" dirty="0">
                <a:solidFill>
                  <a:srgbClr val="333333"/>
                </a:solidFill>
                <a:effectLst/>
                <a:latin typeface="Roboto" panose="02000000000000000000" pitchFamily="2" charset="0"/>
              </a:rPr>
              <a:t>. London : Printed for Baldwin, Cradock, and Joy and T. Boosey, 1816.  George Crabb (1778-1851) was an English school teacher and later a barrister who eventually became a recluse.  There were further English editions in 1818, 1824, 1826, 1829, 1837, 1844, 1846, 1850, 1859, 1864,  1875, 1884, 1888, 1892, 1893, 1898, 1904, 1916 (revised), 1920, 1966, and 2017.  It was thus a standard book of reference until at least the First World War.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333333"/>
              </a:solidFill>
              <a:effectLst/>
              <a:latin typeface="Roboto" panose="02000000000000000000" pitchFamily="2" charset="0"/>
            </a:endParaRPr>
          </a:p>
          <a:p>
            <a:endParaRPr lang="en-GB" dirty="0"/>
          </a:p>
        </p:txBody>
      </p:sp>
      <p:sp>
        <p:nvSpPr>
          <p:cNvPr id="4" name="Slide Number Placeholder 3"/>
          <p:cNvSpPr>
            <a:spLocks noGrp="1"/>
          </p:cNvSpPr>
          <p:nvPr>
            <p:ph type="sldNum" sz="quarter" idx="5"/>
          </p:nvPr>
        </p:nvSpPr>
        <p:spPr/>
        <p:txBody>
          <a:bodyPr/>
          <a:lstStyle/>
          <a:p>
            <a:fld id="{B8150207-4657-47D1-BAA9-FCA4F92B7534}" type="slidenum">
              <a:rPr lang="en-GB" smtClean="0"/>
              <a:t>18</a:t>
            </a:fld>
            <a:endParaRPr lang="en-GB"/>
          </a:p>
        </p:txBody>
      </p:sp>
    </p:spTree>
    <p:extLst>
      <p:ext uri="{BB962C8B-B14F-4D97-AF65-F5344CB8AC3E}">
        <p14:creationId xmlns:p14="http://schemas.microsoft.com/office/powerpoint/2010/main" val="1537080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02122"/>
                </a:solidFill>
                <a:effectLst/>
                <a:latin typeface="Arial" panose="020B0604020202020204" pitchFamily="34" charset="0"/>
              </a:rPr>
              <a:t>Adapted from John Stuart Mill, </a:t>
            </a:r>
            <a:r>
              <a:rPr lang="en-US" b="0" i="1" dirty="0">
                <a:solidFill>
                  <a:srgbClr val="202122"/>
                </a:solidFill>
                <a:effectLst/>
                <a:latin typeface="Arial" panose="020B0604020202020204" pitchFamily="34" charset="0"/>
              </a:rPr>
              <a:t>A System of Logic, Ratiocinative and Inductive, Being a Connected View of the Principles of Evidence, and the Methods of Scientific Investigation</a:t>
            </a:r>
            <a:r>
              <a:rPr lang="en-US" b="0" i="0" dirty="0">
                <a:solidFill>
                  <a:srgbClr val="202122"/>
                </a:solidFill>
                <a:effectLst/>
                <a:latin typeface="Arial" panose="020B0604020202020204" pitchFamily="34" charset="0"/>
              </a:rPr>
              <a:t>, 3rd ed., vol. 1, chap. 2 (London: John W. Parker, 1851), p. 190.</a:t>
            </a:r>
            <a:endParaRPr lang="en-GB" dirty="0"/>
          </a:p>
        </p:txBody>
      </p:sp>
      <p:sp>
        <p:nvSpPr>
          <p:cNvPr id="4" name="Slide Number Placeholder 3"/>
          <p:cNvSpPr>
            <a:spLocks noGrp="1"/>
          </p:cNvSpPr>
          <p:nvPr>
            <p:ph type="sldNum" sz="quarter" idx="5"/>
          </p:nvPr>
        </p:nvSpPr>
        <p:spPr/>
        <p:txBody>
          <a:bodyPr/>
          <a:lstStyle/>
          <a:p>
            <a:fld id="{B8150207-4657-47D1-BAA9-FCA4F92B7534}" type="slidenum">
              <a:rPr lang="en-GB" smtClean="0"/>
              <a:t>23</a:t>
            </a:fld>
            <a:endParaRPr lang="en-GB"/>
          </a:p>
        </p:txBody>
      </p:sp>
    </p:spTree>
    <p:extLst>
      <p:ext uri="{BB962C8B-B14F-4D97-AF65-F5344CB8AC3E}">
        <p14:creationId xmlns:p14="http://schemas.microsoft.com/office/powerpoint/2010/main" val="1877981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Gill Sans MT" panose="020B0502020104020203" pitchFamily="34" charset="0"/>
              </a:rPr>
              <a:t>Portrait of Dan Sperber, Paris, December 2012.  </a:t>
            </a:r>
            <a:r>
              <a:rPr lang="en-GB" b="0" i="0" dirty="0">
                <a:solidFill>
                  <a:srgbClr val="202122"/>
                </a:solidFill>
                <a:effectLst/>
                <a:latin typeface="Gill Sans MT" panose="020B0502020104020203" pitchFamily="34" charset="0"/>
              </a:rPr>
              <a:t>Photo by Jean-Luc </a:t>
            </a:r>
            <a:r>
              <a:rPr lang="en-GB" b="0" i="0" dirty="0" err="1">
                <a:solidFill>
                  <a:srgbClr val="202122"/>
                </a:solidFill>
                <a:effectLst/>
                <a:latin typeface="Gill Sans MT" panose="020B0502020104020203" pitchFamily="34" charset="0"/>
              </a:rPr>
              <a:t>Jucker</a:t>
            </a:r>
            <a:r>
              <a:rPr lang="en-GB" b="0" i="0" dirty="0">
                <a:solidFill>
                  <a:srgbClr val="202122"/>
                </a:solidFill>
                <a:effectLst/>
                <a:latin typeface="Gill Sans MT" panose="020B0502020104020203" pitchFamily="34" charset="0"/>
              </a:rPr>
              <a:t>, (Creative Commons Attribution-Share Alike 3.0 Unported Licence</a:t>
            </a:r>
            <a:r>
              <a:rPr lang="en-US" b="0" i="0" u="none" strike="noStrike" dirty="0">
                <a:solidFill>
                  <a:schemeClr val="tx1"/>
                </a:solidFill>
                <a:effectLst/>
                <a:latin typeface="Arial" panose="020B0604020202020204" pitchFamily="34" charset="0"/>
              </a:rPr>
              <a:t>). </a:t>
            </a:r>
            <a:r>
              <a:rPr lang="en-US" b="0" i="0" u="none" strike="noStrike" dirty="0">
                <a:solidFill>
                  <a:srgbClr val="3366BB"/>
                </a:solidFill>
                <a:effectLst/>
                <a:latin typeface="Arial" panose="020B0604020202020204" pitchFamily="34" charset="0"/>
              </a:rPr>
              <a:t> </a:t>
            </a:r>
            <a:r>
              <a:rPr lang="en-GB" dirty="0">
                <a:latin typeface="Gill Sans MT" panose="020B0502020104020203" pitchFamily="34" charset="0"/>
              </a:rPr>
              <a:t>Hugo Mercier (Philosophy, Politics and Economics Program, University of Pennsylvania) and Dan Sperber (Jean </a:t>
            </a:r>
            <a:r>
              <a:rPr lang="en-GB" dirty="0" err="1">
                <a:latin typeface="Gill Sans MT" panose="020B0502020104020203" pitchFamily="34" charset="0"/>
              </a:rPr>
              <a:t>Nicod</a:t>
            </a:r>
            <a:r>
              <a:rPr lang="en-GB" dirty="0">
                <a:latin typeface="Gill Sans MT" panose="020B0502020104020203" pitchFamily="34" charset="0"/>
              </a:rPr>
              <a:t> Institute (EHESS-ENS-CNRS); Department of Philosophy, Central European University, Budapest, Hungary), ‘</a:t>
            </a:r>
            <a:r>
              <a:rPr lang="en-US" dirty="0">
                <a:latin typeface="Gill Sans MT" panose="020B0502020104020203" pitchFamily="34" charset="0"/>
              </a:rPr>
              <a:t>Why do humans reason?</a:t>
            </a:r>
            <a:r>
              <a:rPr lang="en-US" dirty="0"/>
              <a:t> Arguments for an argumentative theory’, </a:t>
            </a:r>
            <a:r>
              <a:rPr lang="en-US" i="1" dirty="0"/>
              <a:t>Behavioral and Brain Sciences</a:t>
            </a:r>
            <a:r>
              <a:rPr lang="en-US" dirty="0"/>
              <a:t>, 2011, 34, pp. 57 –111.  </a:t>
            </a:r>
            <a:r>
              <a:rPr lang="en-US" i="1" dirty="0"/>
              <a:t>Abstract:</a:t>
            </a:r>
            <a:r>
              <a:rPr lang="en-US" dirty="0"/>
              <a:t> Reasoning is generally seen as a means to improve knowledge and make better decisions. However, much evidence shows that reasoning often leads to epistemic distortions and poor decisions. This suggests that the function of reasoning should be rethought. Our hypothesis is that the function of reasoning is argumentative. It is to devise and evaluate arguments intended to persuade. Reasoning so conceived is adaptive given the exceptional dependence of humans on communication and their vulnerability to misinformation. A wide range of evidence in the psychology of reasoning and decision making can be reinterpreted and better explained in the light of this hypothesis. Poor performance in standard reasoning tasks is explained by the lack of argumentative context. When the same problems are placed in a proper argumentative setting, people turn out to be skilled arguers. Skilled arguers, however, are not after the truth but after arguments supporting their views. This explains the notorious confirmation bias. This bias is apparent not only when people are actually arguing, but also when they are reasoning proactively from the perspective of having to defend their opinions. Reasoning so motivated can distort evaluations and attitudes and allow erroneous beliefs to persist. Proactively used reasoning also favors decisions that are easy to justify but not necessarily better. In all these instances traditionally described as failures or flaws, reasoning does exactly what can be expected of an argumentative device: Look for arguments that support a given conclusion, and, ceteris paribus, favor conclusions for which arguments can be found.</a:t>
            </a:r>
            <a:endParaRPr lang="en-GB" dirty="0"/>
          </a:p>
        </p:txBody>
      </p:sp>
      <p:sp>
        <p:nvSpPr>
          <p:cNvPr id="4" name="Slide Number Placeholder 3"/>
          <p:cNvSpPr>
            <a:spLocks noGrp="1"/>
          </p:cNvSpPr>
          <p:nvPr>
            <p:ph type="sldNum" sz="quarter" idx="5"/>
          </p:nvPr>
        </p:nvSpPr>
        <p:spPr/>
        <p:txBody>
          <a:bodyPr/>
          <a:lstStyle/>
          <a:p>
            <a:fld id="{B8150207-4657-47D1-BAA9-FCA4F92B7534}" type="slidenum">
              <a:rPr lang="en-GB" smtClean="0"/>
              <a:t>24</a:t>
            </a:fld>
            <a:endParaRPr lang="en-GB"/>
          </a:p>
        </p:txBody>
      </p:sp>
    </p:spTree>
    <p:extLst>
      <p:ext uri="{BB962C8B-B14F-4D97-AF65-F5344CB8AC3E}">
        <p14:creationId xmlns:p14="http://schemas.microsoft.com/office/powerpoint/2010/main" val="3706846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Gill Sans MT" panose="020B0502020104020203" pitchFamily="34" charset="0"/>
              </a:rPr>
              <a:t>Front page of </a:t>
            </a:r>
            <a:r>
              <a:rPr lang="en-US" i="1" dirty="0">
                <a:latin typeface="Gill Sans MT" panose="020B0502020104020203" pitchFamily="34" charset="0"/>
              </a:rPr>
              <a:t>The Illustrated London News</a:t>
            </a:r>
            <a:r>
              <a:rPr lang="en-US" i="0" dirty="0">
                <a:latin typeface="Gill Sans MT" panose="020B0502020104020203" pitchFamily="34" charset="0"/>
              </a:rPr>
              <a:t>, 16 September 1893.</a:t>
            </a:r>
            <a:endParaRPr lang="en-GB" dirty="0">
              <a:latin typeface="Gill Sans MT" panose="020B0502020104020203" pitchFamily="34" charset="0"/>
            </a:endParaRPr>
          </a:p>
        </p:txBody>
      </p:sp>
      <p:sp>
        <p:nvSpPr>
          <p:cNvPr id="4" name="Slide Number Placeholder 3"/>
          <p:cNvSpPr>
            <a:spLocks noGrp="1"/>
          </p:cNvSpPr>
          <p:nvPr>
            <p:ph type="sldNum" sz="quarter" idx="5"/>
          </p:nvPr>
        </p:nvSpPr>
        <p:spPr/>
        <p:txBody>
          <a:bodyPr/>
          <a:lstStyle/>
          <a:p>
            <a:fld id="{B8150207-4657-47D1-BAA9-FCA4F92B7534}" type="slidenum">
              <a:rPr lang="en-GB" smtClean="0"/>
              <a:t>28</a:t>
            </a:fld>
            <a:endParaRPr lang="en-GB"/>
          </a:p>
        </p:txBody>
      </p:sp>
    </p:spTree>
    <p:extLst>
      <p:ext uri="{BB962C8B-B14F-4D97-AF65-F5344CB8AC3E}">
        <p14:creationId xmlns:p14="http://schemas.microsoft.com/office/powerpoint/2010/main" val="4260394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aseline="0" dirty="0">
                <a:effectLst/>
                <a:latin typeface="Gill Sans MT" panose="020B0502020104020203" pitchFamily="34" charset="0"/>
                <a:ea typeface="Times New Roman" panose="02020603050405020304" pitchFamily="18" charset="0"/>
              </a:rPr>
              <a:t>D. J. Nicoll, </a:t>
            </a:r>
            <a:r>
              <a:rPr lang="en-US" sz="1200" i="1" baseline="0" dirty="0">
                <a:effectLst/>
                <a:latin typeface="Gill Sans MT" panose="020B0502020104020203" pitchFamily="34" charset="0"/>
                <a:ea typeface="Times New Roman" panose="02020603050405020304" pitchFamily="18" charset="0"/>
              </a:rPr>
              <a:t>Bullets for Bread!: The Featherstone Massacre</a:t>
            </a:r>
            <a:r>
              <a:rPr lang="en-US" sz="1200" baseline="0" dirty="0">
                <a:effectLst/>
                <a:latin typeface="Gill Sans MT" panose="020B0502020104020203" pitchFamily="34" charset="0"/>
                <a:ea typeface="Times New Roman" panose="02020603050405020304" pitchFamily="18" charset="0"/>
              </a:rPr>
              <a:t> (Sheffield, David Nicoll: c. 1895) (copy, Featherstone Public Library). </a:t>
            </a:r>
            <a:r>
              <a:rPr lang="en-US" sz="1200" b="0" dirty="0">
                <a:effectLst/>
                <a:latin typeface="Gill Sans MT" panose="020B0502020104020203" pitchFamily="34" charset="0"/>
                <a:ea typeface="Times New Roman" panose="02020603050405020304" pitchFamily="18" charset="0"/>
              </a:rPr>
              <a:t>David John Nicoll </a:t>
            </a:r>
            <a:r>
              <a:rPr lang="en-US" sz="1200" dirty="0">
                <a:effectLst/>
                <a:latin typeface="Gill Sans MT" panose="020B0502020104020203" pitchFamily="34" charset="0"/>
                <a:ea typeface="Times New Roman" panose="02020603050405020304" pitchFamily="18" charset="0"/>
              </a:rPr>
              <a:t>(1860-1919) joined the Socialist League in 1885 and became a prominent outdoor propagandist. He became an assistant editor of </a:t>
            </a:r>
            <a:r>
              <a:rPr lang="en-US" sz="1200" i="1" dirty="0">
                <a:effectLst/>
                <a:latin typeface="Gill Sans MT" panose="020B0502020104020203" pitchFamily="34" charset="0"/>
                <a:ea typeface="Times New Roman" panose="02020603050405020304" pitchFamily="18" charset="0"/>
              </a:rPr>
              <a:t>Commonweal</a:t>
            </a:r>
            <a:r>
              <a:rPr lang="en-US" sz="1200" dirty="0">
                <a:effectLst/>
                <a:latin typeface="Gill Sans MT" panose="020B0502020104020203" pitchFamily="34" charset="0"/>
                <a:ea typeface="Times New Roman" panose="02020603050405020304" pitchFamily="18" charset="0"/>
              </a:rPr>
              <a:t> in 1889 under William Morris, then editor in 1890 by which time he was clearly identified with the anarchist wing of the SL.  He was convicted in 1892 of incitement to murder after writing and publishing an article in </a:t>
            </a:r>
            <a:r>
              <a:rPr lang="en-US" sz="1200" i="1" dirty="0">
                <a:effectLst/>
                <a:latin typeface="Gill Sans MT" panose="020B0502020104020203" pitchFamily="34" charset="0"/>
                <a:ea typeface="Times New Roman" panose="02020603050405020304" pitchFamily="18" charset="0"/>
              </a:rPr>
              <a:t>Commonweal</a:t>
            </a:r>
            <a:r>
              <a:rPr lang="en-US" sz="1200" dirty="0">
                <a:effectLst/>
                <a:latin typeface="Gill Sans MT" panose="020B0502020104020203" pitchFamily="34" charset="0"/>
                <a:ea typeface="Times New Roman" panose="02020603050405020304" pitchFamily="18" charset="0"/>
              </a:rPr>
              <a:t>, violently critical of the Home Secretary, and making an inflammatory speech in Hyde Park and was sentenced to 18 months’ imprisonment with hard labour. After his release he moved to Sheffield where he started the </a:t>
            </a:r>
            <a:r>
              <a:rPr lang="en-US" sz="1200" i="1" dirty="0">
                <a:effectLst/>
                <a:latin typeface="Gill Sans MT" panose="020B0502020104020203" pitchFamily="34" charset="0"/>
                <a:ea typeface="Times New Roman" panose="02020603050405020304" pitchFamily="18" charset="0"/>
              </a:rPr>
              <a:t>Anarchist</a:t>
            </a:r>
            <a:r>
              <a:rPr lang="en-US" sz="1200" dirty="0">
                <a:effectLst/>
                <a:latin typeface="Gill Sans MT" panose="020B0502020104020203" pitchFamily="34" charset="0"/>
                <a:ea typeface="Times New Roman" panose="02020603050405020304" pitchFamily="18" charset="0"/>
              </a:rPr>
              <a:t>, a journal, and published various pamphlets, including </a:t>
            </a:r>
            <a:r>
              <a:rPr lang="en-US" sz="1200" i="1" dirty="0">
                <a:effectLst/>
                <a:latin typeface="Gill Sans MT" panose="020B0502020104020203" pitchFamily="34" charset="0"/>
                <a:ea typeface="Times New Roman" panose="02020603050405020304" pitchFamily="18" charset="0"/>
              </a:rPr>
              <a:t>Bullets for Bread</a:t>
            </a:r>
            <a:r>
              <a:rPr lang="en-US" sz="1200" dirty="0">
                <a:effectLst/>
                <a:latin typeface="Gill Sans MT" panose="020B0502020104020203" pitchFamily="34" charset="0"/>
                <a:ea typeface="Times New Roman" panose="02020603050405020304" pitchFamily="18" charset="0"/>
              </a:rPr>
              <a:t>.  He died in obscurity in 1919.</a:t>
            </a:r>
          </a:p>
          <a:p>
            <a:r>
              <a:rPr lang="en-US" sz="1200" dirty="0">
                <a:effectLst/>
                <a:latin typeface="Gill Sans MT" panose="020B0502020104020203" pitchFamily="34" charset="0"/>
              </a:rPr>
              <a:t>The photo shows c</a:t>
            </a:r>
            <a:r>
              <a:rPr lang="en-GB" sz="1200" dirty="0" err="1">
                <a:latin typeface="Gill Sans MT" panose="020B0502020104020203" pitchFamily="34" charset="0"/>
              </a:rPr>
              <a:t>hildren</a:t>
            </a:r>
            <a:r>
              <a:rPr lang="en-GB" sz="1200" dirty="0">
                <a:latin typeface="Gill Sans MT" panose="020B0502020104020203" pitchFamily="34" charset="0"/>
              </a:rPr>
              <a:t> waiting at the soup-kitchen at Ince, near</a:t>
            </a:r>
            <a:r>
              <a:rPr lang="en-GB" sz="1200" baseline="0" dirty="0">
                <a:latin typeface="Gill Sans MT" panose="020B0502020104020203" pitchFamily="34" charset="0"/>
              </a:rPr>
              <a:t> Wigan.  From ‘The Colliery Strikes: Distress in the Lancashire Colliery Districts’, </a:t>
            </a:r>
            <a:r>
              <a:rPr lang="en-GB" sz="1200" i="1" baseline="0" dirty="0">
                <a:latin typeface="Gill Sans MT" panose="020B0502020104020203" pitchFamily="34" charset="0"/>
              </a:rPr>
              <a:t>Illustrated London News</a:t>
            </a:r>
            <a:r>
              <a:rPr lang="en-GB" sz="1200" i="0" baseline="0" dirty="0">
                <a:latin typeface="Gill Sans MT" panose="020B0502020104020203" pitchFamily="34" charset="0"/>
              </a:rPr>
              <a:t>, 30 Sep, 1893. ‘[M]any of the miners and their families are on the verge of starvation.’ ‘The … illustration shows the women and children waiting at a soup kitchen, which is conducted by Inspector Jump, of the Lancashire County Police Force, and a committee formed of tradesmen, a clergyman, the parish priest, and workmen living in the neighbourhood.  The kitchen and dining rooms consist of three old warehouses and a canvas tent; and in these places about 2,000 children, from the ages of two years to thirteen, are fed daily with either rice and milk, or potato hash pea-soup and broth and bread. Besides these about a thousand women receive daily a loaf and a quart of soup or broth.’</a:t>
            </a:r>
            <a:endParaRPr lang="en-GB" sz="1200" dirty="0">
              <a:latin typeface="Gill Sans MT" panose="020B0502020104020203" pitchFamily="34" charset="0"/>
            </a:endParaRPr>
          </a:p>
        </p:txBody>
      </p:sp>
      <p:sp>
        <p:nvSpPr>
          <p:cNvPr id="4" name="Slide Number Placeholder 3"/>
          <p:cNvSpPr>
            <a:spLocks noGrp="1"/>
          </p:cNvSpPr>
          <p:nvPr>
            <p:ph type="sldNum" sz="quarter" idx="10"/>
          </p:nvPr>
        </p:nvSpPr>
        <p:spPr/>
        <p:txBody>
          <a:bodyPr/>
          <a:lstStyle/>
          <a:p>
            <a:fld id="{B8150207-4657-47D1-BAA9-FCA4F92B7534}" type="slidenum">
              <a:rPr lang="en-GB" smtClean="0"/>
              <a:t>29</a:t>
            </a:fld>
            <a:endParaRPr lang="en-GB"/>
          </a:p>
        </p:txBody>
      </p:sp>
    </p:spTree>
    <p:extLst>
      <p:ext uri="{BB962C8B-B14F-4D97-AF65-F5344CB8AC3E}">
        <p14:creationId xmlns:p14="http://schemas.microsoft.com/office/powerpoint/2010/main" val="4014424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Cover: </a:t>
            </a:r>
            <a:r>
              <a:rPr lang="it-IT" b="0" i="1" dirty="0">
                <a:solidFill>
                  <a:srgbClr val="000000"/>
                </a:solidFill>
                <a:effectLst/>
                <a:latin typeface="Linux Libertine"/>
              </a:rPr>
              <a:t>Minerva trattiene Achille dall'uccidere Agamennone </a:t>
            </a:r>
            <a:r>
              <a:rPr lang="it-IT" b="0" i="0" dirty="0">
                <a:solidFill>
                  <a:srgbClr val="000000"/>
                </a:solidFill>
                <a:effectLst/>
                <a:latin typeface="Linux Libertine"/>
              </a:rPr>
              <a:t>[</a:t>
            </a:r>
            <a:r>
              <a:rPr lang="en-GB" dirty="0"/>
              <a:t>Minerva [Athena] restrains Achilles from killing Agamemnon], known in English as </a:t>
            </a:r>
            <a:r>
              <a:rPr lang="en-GB" i="1" dirty="0"/>
              <a:t>The Rage of Achilles </a:t>
            </a:r>
            <a:r>
              <a:rPr lang="en-GB" i="0" dirty="0"/>
              <a:t>(detail), Tiepolo, 1757.  A fresco at the Villa </a:t>
            </a:r>
            <a:r>
              <a:rPr lang="en-GB" i="0" dirty="0" err="1"/>
              <a:t>Valmarana</a:t>
            </a:r>
            <a:r>
              <a:rPr lang="en-GB" i="0" dirty="0"/>
              <a:t> ‘Ai Nani’, Vicenza. The painting depicts the scene in Homer’s </a:t>
            </a:r>
            <a:r>
              <a:rPr lang="en-GB" i="1" dirty="0"/>
              <a:t>Iliad</a:t>
            </a:r>
            <a:r>
              <a:rPr lang="en-GB" i="0" dirty="0"/>
              <a:t> showing the confrontation between King Agamemnon (left) and Achilles (right), when the enraged Achilles draws his sword from his sheath as he contemplates killing Agamemnon but is restrained by the goddess Athena, known to the Romans as Minerva, who seizes him by his hair (</a:t>
            </a:r>
            <a:r>
              <a:rPr lang="en-GB" i="1" dirty="0"/>
              <a:t>The Iliad</a:t>
            </a:r>
            <a:r>
              <a:rPr lang="en-GB" i="0" dirty="0"/>
              <a:t>, book 1, lines 119-372, at line 232). Often interpreted by translators and commentators as an example of  Homer’s use of godly intervention to metamorphose and externalize internal mental and emotional conflicts (George Chapman, Alexander Pope), Barbara </a:t>
            </a:r>
            <a:r>
              <a:rPr lang="en-GB" i="0" dirty="0" err="1"/>
              <a:t>Koziak</a:t>
            </a:r>
            <a:r>
              <a:rPr lang="en-GB" i="0" dirty="0"/>
              <a:t> has suggested that Homer saw no split between emotion and reason (‘Homeric </a:t>
            </a:r>
            <a:r>
              <a:rPr lang="en-GB" i="1" dirty="0" err="1"/>
              <a:t>Thumos</a:t>
            </a:r>
            <a:r>
              <a:rPr lang="en-GB" i="0" dirty="0"/>
              <a:t>: The Early History of Gender, Emotion, and Politics’, </a:t>
            </a:r>
            <a:r>
              <a:rPr lang="en-GB" i="1" dirty="0"/>
              <a:t>Journal of Politics</a:t>
            </a:r>
            <a:r>
              <a:rPr lang="en-GB" i="0" dirty="0"/>
              <a:t>, 61(4), November 1999, pp. 1068-91,  at p. 1077.</a:t>
            </a:r>
            <a:endParaRPr lang="en-GB" dirty="0"/>
          </a:p>
        </p:txBody>
      </p:sp>
      <p:sp>
        <p:nvSpPr>
          <p:cNvPr id="4" name="Slide Number Placeholder 3"/>
          <p:cNvSpPr>
            <a:spLocks noGrp="1"/>
          </p:cNvSpPr>
          <p:nvPr>
            <p:ph type="sldNum" sz="quarter" idx="10"/>
          </p:nvPr>
        </p:nvSpPr>
        <p:spPr/>
        <p:txBody>
          <a:bodyPr/>
          <a:lstStyle/>
          <a:p>
            <a:fld id="{B8150207-4657-47D1-BAA9-FCA4F92B7534}" type="slidenum">
              <a:rPr lang="en-GB" smtClean="0"/>
              <a:t>31</a:t>
            </a:fld>
            <a:endParaRPr lang="en-GB"/>
          </a:p>
        </p:txBody>
      </p:sp>
    </p:spTree>
    <p:extLst>
      <p:ext uri="{BB962C8B-B14F-4D97-AF65-F5344CB8AC3E}">
        <p14:creationId xmlns:p14="http://schemas.microsoft.com/office/powerpoint/2010/main" val="14535309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i="0" dirty="0">
                <a:solidFill>
                  <a:srgbClr val="333333"/>
                </a:solidFill>
                <a:effectLst/>
                <a:latin typeface="Verdana" panose="020B0604030504040204" pitchFamily="34" charset="0"/>
              </a:rPr>
              <a:t>A news photo from a US strike c. 1915-20, possibly the </a:t>
            </a:r>
            <a:r>
              <a:rPr lang="en-GB" b="0" i="0" dirty="0">
                <a:solidFill>
                  <a:srgbClr val="000000"/>
                </a:solidFill>
                <a:effectLst/>
                <a:latin typeface="Linux Libertine"/>
              </a:rPr>
              <a:t>1916 Atlanta streetcar strike</a:t>
            </a:r>
            <a:r>
              <a:rPr lang="en-GB" b="0" i="0" dirty="0">
                <a:solidFill>
                  <a:srgbClr val="333333"/>
                </a:solidFill>
                <a:effectLst/>
                <a:latin typeface="Verdana" panose="020B0604030504040204" pitchFamily="34" charset="0"/>
              </a:rPr>
              <a:t>? An anonymous posting to the </a:t>
            </a:r>
            <a:r>
              <a:rPr lang="en-GB" b="0" i="0" dirty="0" err="1">
                <a:solidFill>
                  <a:srgbClr val="333333"/>
                </a:solidFill>
                <a:effectLst/>
                <a:latin typeface="Verdana" panose="020B0604030504040204" pitchFamily="34" charset="0"/>
              </a:rPr>
              <a:t>Corvusfugit</a:t>
            </a:r>
            <a:r>
              <a:rPr lang="en-GB" b="0" i="0" dirty="0">
                <a:solidFill>
                  <a:srgbClr val="333333"/>
                </a:solidFill>
                <a:effectLst/>
                <a:latin typeface="Verdana" panose="020B0604030504040204" pitchFamily="34" charset="0"/>
              </a:rPr>
              <a:t> website (https://corvusfugit.com/2017/07/16/1916-dont-be-a-scab/) suggests the New York transit workers strike of the same year</a:t>
            </a:r>
          </a:p>
          <a:p>
            <a:pPr algn="l">
              <a:buFont typeface="Arial" panose="020B0604020202020204" pitchFamily="34" charset="0"/>
              <a:buChar char="•"/>
            </a:pPr>
            <a:r>
              <a:rPr lang="en-GB" b="1" i="0" dirty="0">
                <a:solidFill>
                  <a:srgbClr val="333333"/>
                </a:solidFill>
                <a:effectLst/>
                <a:latin typeface="Verdana" panose="020B0604030504040204" pitchFamily="34" charset="0"/>
              </a:rPr>
              <a:t>Digital ID: </a:t>
            </a:r>
            <a:r>
              <a:rPr lang="en-GB" b="0" i="0" dirty="0">
                <a:solidFill>
                  <a:srgbClr val="555555"/>
                </a:solidFill>
                <a:effectLst/>
                <a:latin typeface="Verdana" panose="020B0604030504040204" pitchFamily="34" charset="0"/>
              </a:rPr>
              <a:t>(digital file from original neg.) </a:t>
            </a:r>
            <a:r>
              <a:rPr lang="en-GB" b="0" i="0" dirty="0" err="1">
                <a:solidFill>
                  <a:srgbClr val="555555"/>
                </a:solidFill>
                <a:effectLst/>
                <a:latin typeface="Verdana" panose="020B0604030504040204" pitchFamily="34" charset="0"/>
              </a:rPr>
              <a:t>ggbain</a:t>
            </a:r>
            <a:r>
              <a:rPr lang="en-GB" b="0" i="0" dirty="0">
                <a:solidFill>
                  <a:srgbClr val="555555"/>
                </a:solidFill>
                <a:effectLst/>
                <a:latin typeface="Verdana" panose="020B0604030504040204" pitchFamily="34" charset="0"/>
              </a:rPr>
              <a:t> 22868 http://hdl.loc.gov/loc.pnp/ggbain.22868</a:t>
            </a:r>
            <a:endParaRPr lang="en-GB" b="1" i="0" dirty="0">
              <a:solidFill>
                <a:srgbClr val="333333"/>
              </a:solidFill>
              <a:effectLst/>
              <a:latin typeface="Verdana" panose="020B0604030504040204" pitchFamily="34" charset="0"/>
            </a:endParaRPr>
          </a:p>
          <a:p>
            <a:pPr algn="l">
              <a:buFont typeface="Arial" panose="020B0604020202020204" pitchFamily="34" charset="0"/>
              <a:buChar char="•"/>
            </a:pPr>
            <a:r>
              <a:rPr lang="en-GB" b="1" i="0" dirty="0">
                <a:solidFill>
                  <a:srgbClr val="333333"/>
                </a:solidFill>
                <a:effectLst/>
                <a:latin typeface="Verdana" panose="020B0604030504040204" pitchFamily="34" charset="0"/>
              </a:rPr>
              <a:t>Reproduction Number: </a:t>
            </a:r>
            <a:r>
              <a:rPr lang="en-GB" b="0" i="0" dirty="0">
                <a:solidFill>
                  <a:srgbClr val="555555"/>
                </a:solidFill>
                <a:effectLst/>
                <a:latin typeface="Verdana" panose="020B0604030504040204" pitchFamily="34" charset="0"/>
              </a:rPr>
              <a:t>LC-DIG-ggbain-22868 (digital file from original negative)</a:t>
            </a:r>
            <a:endParaRPr lang="en-GB" b="1" i="0" dirty="0">
              <a:solidFill>
                <a:srgbClr val="333333"/>
              </a:solidFill>
              <a:effectLst/>
              <a:latin typeface="Verdana" panose="020B0604030504040204" pitchFamily="34" charset="0"/>
            </a:endParaRPr>
          </a:p>
          <a:p>
            <a:pPr algn="l">
              <a:buFont typeface="Arial" panose="020B0604020202020204" pitchFamily="34" charset="0"/>
              <a:buChar char="•"/>
            </a:pPr>
            <a:r>
              <a:rPr lang="en-GB" b="1" i="0" dirty="0">
                <a:solidFill>
                  <a:srgbClr val="333333"/>
                </a:solidFill>
                <a:effectLst/>
                <a:latin typeface="Verdana" panose="020B0604030504040204" pitchFamily="34" charset="0"/>
              </a:rPr>
              <a:t>Repository: </a:t>
            </a:r>
            <a:r>
              <a:rPr lang="en-GB" b="0" i="0" dirty="0">
                <a:solidFill>
                  <a:srgbClr val="555555"/>
                </a:solidFill>
                <a:effectLst/>
                <a:latin typeface="Verdana" panose="020B0604030504040204" pitchFamily="34" charset="0"/>
              </a:rPr>
              <a:t>Library of Congress Prints and Photographs Division Washington, D.C. 20540 USA http://hdl.loc.gov/loc.pnp/pp.print</a:t>
            </a:r>
            <a:endParaRPr lang="en-GB" b="1" i="0" dirty="0">
              <a:solidFill>
                <a:srgbClr val="333333"/>
              </a:solidFill>
              <a:effectLst/>
              <a:latin typeface="Verdana" panose="020B0604030504040204" pitchFamily="34" charset="0"/>
            </a:endParaRPr>
          </a:p>
          <a:p>
            <a:endParaRPr lang="en-GB" dirty="0"/>
          </a:p>
        </p:txBody>
      </p:sp>
      <p:sp>
        <p:nvSpPr>
          <p:cNvPr id="4" name="Slide Number Placeholder 3"/>
          <p:cNvSpPr>
            <a:spLocks noGrp="1"/>
          </p:cNvSpPr>
          <p:nvPr>
            <p:ph type="sldNum" sz="quarter" idx="5"/>
          </p:nvPr>
        </p:nvSpPr>
        <p:spPr/>
        <p:txBody>
          <a:bodyPr/>
          <a:lstStyle/>
          <a:p>
            <a:fld id="{B8150207-4657-47D1-BAA9-FCA4F92B7534}" type="slidenum">
              <a:rPr lang="en-GB" smtClean="0"/>
              <a:t>32</a:t>
            </a:fld>
            <a:endParaRPr lang="en-GB"/>
          </a:p>
        </p:txBody>
      </p:sp>
    </p:spTree>
    <p:extLst>
      <p:ext uri="{BB962C8B-B14F-4D97-AF65-F5344CB8AC3E}">
        <p14:creationId xmlns:p14="http://schemas.microsoft.com/office/powerpoint/2010/main" val="1673326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Gill Sans MT" panose="020B0502020104020203" pitchFamily="34" charset="0"/>
                <a:ea typeface="+mn-ea"/>
                <a:cs typeface="+mn-cs"/>
              </a:rPr>
              <a:t>Crowds paraded the Dewsbury district, hooting and attacking non-unionists on 31 July.  The next day, a crowd estimated at 4,000 people in one report,  at between 2,000 and 3,000 men and lads ‘besides many women’ in another, gathered round the pits to greet the working miners as they came off their shift and launched ‘a furious attack with sticks and stones and pieces of coal’. At the Hoyland Silkstone Collieries the colliery’s coke-oven workers and some non-union labourers were threatened, sometimes at their houses, and in one case beaten, in order to make them cease work.  The week concluded with an attack on a train working colliery traffic to the mainline by ‘a large gang of rough lads’.  The company hired counsel to represent working miners bringing charges of assault.  In the second week of August, men filling coal were pelted with stones at Aldwarke Main Colliery.  The same week saw tense scenes at the Whinney Moor Pit, near Wakefield.  The company had not wanted to reduce wages and had not locked-out their miners.  The miners then decided to give notice of a strike ‘so as to be on an equal footing with the other miners who have come out’, but the company made difficulties with the result that the notice was tendered late and the miners carried on working till the 10 August.  When they left work on that day, they found a large crowd of miners waiting for them.  Each had a stone in his hand.  The Whinney Moor miners were surrounded and ‘interviewed’, as others cried ‘Baa, baa’, like sheep bleating, meaning ‘black sheep’, or ‘black legs’.  The Whinney Moor miners were allowed to go on their way, and no violence occurred.</a:t>
            </a:r>
          </a:p>
          <a:p>
            <a:r>
              <a:rPr lang="en-GB" sz="1200" kern="1200" dirty="0">
                <a:solidFill>
                  <a:schemeClr val="tx1"/>
                </a:solidFill>
                <a:effectLst/>
                <a:latin typeface="Gill Sans MT" panose="020B0502020104020203" pitchFamily="34" charset="0"/>
                <a:ea typeface="+mn-ea"/>
                <a:cs typeface="+mn-cs"/>
              </a:rPr>
              <a:t> </a:t>
            </a:r>
          </a:p>
          <a:p>
            <a:r>
              <a:rPr lang="en-GB" sz="1200" kern="1200" dirty="0">
                <a:solidFill>
                  <a:schemeClr val="tx1"/>
                </a:solidFill>
                <a:effectLst/>
                <a:latin typeface="Gill Sans MT" panose="020B0502020104020203" pitchFamily="34" charset="0"/>
                <a:ea typeface="+mn-ea"/>
                <a:cs typeface="+mn-cs"/>
              </a:rPr>
              <a:t>The following week, the Eastmoor district of Wakefield, only five or six miles west of Featherstone, saw a series of disturbances arising out of the relations between the mass of the miners and five men: Cornelius Hole and James Pounder, who were non-unionists, and Edward Parkinson and his two sons, Sam and George, who had been expelled from the local branch of the Yorkshire Miners’ Association a few months before.  All five men were employed by the company in maintenance work while the lock-out continued.  On 14 August, at about 9:00 p.m., the homes of the five men were attacked by a crowd of several hundred men, women and children.  All the windows at the front of the Holes’s house were smashed; there were eight children in the house at the time.  Mrs Hole, interviewed by the press stated that ‘They have threatened to kill him [her husband] tonight’.  Mrs Pounder retailed a similar story: ‘They yelled and hooted so loud that they could be heard three miles away’.  So, too, did the Parkinsons.  Sam Parkinson told the reporter ‘[a]t the time of the attack … “the youngster was in bed, and the wife had [to go] upstairs and fetch her down.  Then we had to crouch behind the door, while half-bricks were hurled at it.” ’  The district was said to be in ‘a state of great ferment’ with much indignation evinced towards Cornelius Hole who at first continued to work despite the threats against him.</a:t>
            </a:r>
          </a:p>
          <a:p>
            <a:r>
              <a:rPr lang="en-GB" sz="1200" kern="1200" dirty="0">
                <a:solidFill>
                  <a:schemeClr val="tx1"/>
                </a:solidFill>
                <a:effectLst/>
                <a:latin typeface="Gill Sans MT" panose="020B0502020104020203" pitchFamily="34" charset="0"/>
                <a:ea typeface="+mn-ea"/>
                <a:cs typeface="+mn-cs"/>
              </a:rPr>
              <a:t>(Sources: </a:t>
            </a:r>
            <a:r>
              <a:rPr lang="en-US" sz="1800" dirty="0">
                <a:effectLst/>
                <a:latin typeface="Times New Roman" panose="02020603050405020304" pitchFamily="18" charset="0"/>
                <a:ea typeface="Times New Roman" panose="02020603050405020304" pitchFamily="18" charset="0"/>
              </a:rPr>
              <a:t>‘The Collier’s Lockout’, </a:t>
            </a:r>
            <a:r>
              <a:rPr lang="en-US" sz="1800" i="1" dirty="0">
                <a:effectLst/>
                <a:latin typeface="Times New Roman" panose="02020603050405020304" pitchFamily="18" charset="0"/>
                <a:ea typeface="Times New Roman" panose="02020603050405020304" pitchFamily="18" charset="0"/>
              </a:rPr>
              <a:t>Reynold’s Newspaper</a:t>
            </a:r>
            <a:r>
              <a:rPr lang="en-US" sz="1800" dirty="0">
                <a:effectLst/>
                <a:latin typeface="Times New Roman" panose="02020603050405020304" pitchFamily="18" charset="0"/>
                <a:ea typeface="Times New Roman" panose="02020603050405020304" pitchFamily="18" charset="0"/>
              </a:rPr>
              <a:t> [London], 6 August 1893, p. 8a (quotation; 4,000); ‘The Coal Trade Crisis’</a:t>
            </a:r>
            <a:r>
              <a:rPr lang="en-US" sz="1800" i="1" dirty="0">
                <a:effectLst/>
                <a:latin typeface="Times New Roman" panose="02020603050405020304" pitchFamily="18" charset="0"/>
                <a:ea typeface="Times New Roman" panose="02020603050405020304" pitchFamily="18" charset="0"/>
              </a:rPr>
              <a:t>, The Leeds Mercury</a:t>
            </a:r>
            <a:r>
              <a:rPr lang="en-US" sz="1800" dirty="0">
                <a:effectLst/>
                <a:latin typeface="Times New Roman" panose="02020603050405020304" pitchFamily="18" charset="0"/>
                <a:ea typeface="Times New Roman" panose="02020603050405020304" pitchFamily="18" charset="0"/>
              </a:rPr>
              <a:t>, 2 August 1893, p. 8d (2,000 or 3,000); ‘The Coal Trade Crisis’, </a:t>
            </a:r>
            <a:r>
              <a:rPr lang="en-US" sz="1800" i="1" dirty="0">
                <a:effectLst/>
                <a:latin typeface="Times New Roman" panose="02020603050405020304" pitchFamily="18" charset="0"/>
                <a:ea typeface="Times New Roman" panose="02020603050405020304" pitchFamily="18" charset="0"/>
              </a:rPr>
              <a:t>The Barnsley Chronicle</a:t>
            </a:r>
            <a:r>
              <a:rPr lang="en-US" sz="1800" dirty="0">
                <a:effectLst/>
                <a:latin typeface="Times New Roman" panose="02020603050405020304" pitchFamily="18" charset="0"/>
                <a:ea typeface="Times New Roman" panose="02020603050405020304" pitchFamily="18" charset="0"/>
              </a:rPr>
              <a:t>, 5 August 1893, p. 8d, referring to events on 28-31 July and 1-2 August, 1893; ‘Alleged Intimidation at Hoyland Silkstone’, </a:t>
            </a:r>
            <a:r>
              <a:rPr lang="en-US" sz="1800" i="1" dirty="0">
                <a:effectLst/>
                <a:latin typeface="Times New Roman" panose="02020603050405020304" pitchFamily="18" charset="0"/>
                <a:ea typeface="Times New Roman" panose="02020603050405020304" pitchFamily="18" charset="0"/>
              </a:rPr>
              <a:t>The Barnsley Chronicle</a:t>
            </a:r>
            <a:r>
              <a:rPr lang="en-US" sz="1800" dirty="0">
                <a:effectLst/>
                <a:latin typeface="Times New Roman" panose="02020603050405020304" pitchFamily="18" charset="0"/>
                <a:ea typeface="Times New Roman" panose="02020603050405020304" pitchFamily="18" charset="0"/>
              </a:rPr>
              <a:t>, 19 August 1893, p. 5c; ‘The Coal Trade Crisis: Yorkshire’, </a:t>
            </a:r>
            <a:r>
              <a:rPr lang="en-US" sz="1800" i="1" dirty="0">
                <a:effectLst/>
                <a:latin typeface="Times New Roman" panose="02020603050405020304" pitchFamily="18" charset="0"/>
                <a:ea typeface="Times New Roman" panose="02020603050405020304" pitchFamily="18" charset="0"/>
              </a:rPr>
              <a:t>The Barnsley Chronicle</a:t>
            </a:r>
            <a:r>
              <a:rPr lang="en-US" sz="1800" dirty="0">
                <a:effectLst/>
                <a:latin typeface="Times New Roman" panose="02020603050405020304" pitchFamily="18" charset="0"/>
                <a:ea typeface="Times New Roman" panose="02020603050405020304" pitchFamily="18" charset="0"/>
              </a:rPr>
              <a:t>, 12 August 1893, p. 8d; ‘The Coal Crisis: Rowdyism at Eastmoor: Five Houses Wrecked: Inmates Injured’, </a:t>
            </a:r>
            <a:r>
              <a:rPr lang="en-US" sz="1800" i="1" dirty="0">
                <a:effectLst/>
                <a:latin typeface="Times New Roman" panose="02020603050405020304" pitchFamily="18" charset="0"/>
                <a:ea typeface="Times New Roman" panose="02020603050405020304" pitchFamily="18" charset="0"/>
              </a:rPr>
              <a:t>Pontefract and Castleford Express</a:t>
            </a:r>
            <a:r>
              <a:rPr lang="en-US" sz="1800" dirty="0">
                <a:effectLst/>
                <a:latin typeface="Times New Roman" panose="02020603050405020304" pitchFamily="18" charset="0"/>
                <a:ea typeface="Times New Roman" panose="02020603050405020304" pitchFamily="18" charset="0"/>
              </a:rPr>
              <a:t>, 19 August 1893, p. 3a.)</a:t>
            </a:r>
            <a:endParaRPr lang="en-GB" sz="1800" dirty="0">
              <a:effectLst/>
              <a:latin typeface="Times New Roman" panose="02020603050405020304" pitchFamily="18" charset="0"/>
              <a:ea typeface="Times New Roman" panose="02020603050405020304" pitchFamily="18" charset="0"/>
            </a:endParaRPr>
          </a:p>
          <a:p>
            <a:endParaRPr lang="en-GB" sz="1200" kern="1200" dirty="0">
              <a:solidFill>
                <a:schemeClr val="tx1"/>
              </a:solidFill>
              <a:effectLst/>
              <a:latin typeface="Gill Sans MT" panose="020B0502020104020203" pitchFamily="34" charset="0"/>
              <a:ea typeface="+mn-ea"/>
              <a:cs typeface="+mn-cs"/>
            </a:endParaRPr>
          </a:p>
          <a:p>
            <a:r>
              <a:rPr lang="en-GB" sz="1200" kern="1200" dirty="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10"/>
          </p:nvPr>
        </p:nvSpPr>
        <p:spPr/>
        <p:txBody>
          <a:bodyPr/>
          <a:lstStyle/>
          <a:p>
            <a:fld id="{B8150207-4657-47D1-BAA9-FCA4F92B7534}" type="slidenum">
              <a:rPr lang="en-GB" smtClean="0"/>
              <a:t>33</a:t>
            </a:fld>
            <a:endParaRPr lang="en-GB"/>
          </a:p>
        </p:txBody>
      </p:sp>
    </p:spTree>
    <p:extLst>
      <p:ext uri="{BB962C8B-B14F-4D97-AF65-F5344CB8AC3E}">
        <p14:creationId xmlns:p14="http://schemas.microsoft.com/office/powerpoint/2010/main" val="28030273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ffectLst/>
                <a:latin typeface="Gill Sans MT" panose="020B0502020104020203" pitchFamily="34" charset="0"/>
                <a:ea typeface="Calibri" panose="020F0502020204030204" pitchFamily="34" charset="0"/>
                <a:cs typeface="Times New Roman" panose="02020603050405020304" pitchFamily="18" charset="0"/>
              </a:rPr>
              <a:t>Giotto di </a:t>
            </a:r>
            <a:r>
              <a:rPr lang="en-GB" sz="1200" dirty="0" err="1">
                <a:effectLst/>
                <a:latin typeface="Gill Sans MT" panose="020B0502020104020203" pitchFamily="34" charset="0"/>
                <a:ea typeface="Calibri" panose="020F0502020204030204" pitchFamily="34" charset="0"/>
                <a:cs typeface="Times New Roman" panose="02020603050405020304" pitchFamily="18" charset="0"/>
              </a:rPr>
              <a:t>Bondone</a:t>
            </a:r>
            <a:r>
              <a:rPr lang="en-GB" sz="1200" dirty="0">
                <a:effectLst/>
                <a:latin typeface="Gill Sans MT" panose="020B0502020104020203" pitchFamily="34" charset="0"/>
                <a:ea typeface="Calibri" panose="020F0502020204030204" pitchFamily="34" charset="0"/>
                <a:cs typeface="Times New Roman" panose="02020603050405020304" pitchFamily="18" charset="0"/>
              </a:rPr>
              <a:t> (d. 1337): </a:t>
            </a:r>
            <a:r>
              <a:rPr lang="en-GB" sz="1200" i="1" dirty="0">
                <a:effectLst/>
                <a:latin typeface="Gill Sans MT" panose="020B0502020104020203" pitchFamily="34" charset="0"/>
                <a:ea typeface="Calibri" panose="020F0502020204030204" pitchFamily="34" charset="0"/>
                <a:cs typeface="Times New Roman" panose="02020603050405020304" pitchFamily="18" charset="0"/>
              </a:rPr>
              <a:t>The Arrest of Christ</a:t>
            </a:r>
            <a:r>
              <a:rPr lang="en-GB" sz="1200" dirty="0">
                <a:effectLst/>
                <a:latin typeface="Gill Sans MT" panose="020B0502020104020203" pitchFamily="34" charset="0"/>
                <a:ea typeface="Calibri" panose="020F0502020204030204" pitchFamily="34" charset="0"/>
                <a:cs typeface="Times New Roman" panose="02020603050405020304" pitchFamily="18" charset="0"/>
              </a:rPr>
              <a:t> (also known as the </a:t>
            </a:r>
            <a:r>
              <a:rPr lang="en-GB" sz="1200" i="1" dirty="0">
                <a:effectLst/>
                <a:latin typeface="Gill Sans MT" panose="020B0502020104020203" pitchFamily="34" charset="0"/>
                <a:ea typeface="Calibri" panose="020F0502020204030204" pitchFamily="34" charset="0"/>
                <a:cs typeface="Times New Roman" panose="02020603050405020304" pitchFamily="18" charset="0"/>
              </a:rPr>
              <a:t>Kiss of Judas</a:t>
            </a:r>
            <a:r>
              <a:rPr lang="en-GB" sz="1200" dirty="0">
                <a:effectLst/>
                <a:latin typeface="Gill Sans MT" panose="020B0502020104020203" pitchFamily="34" charset="0"/>
                <a:ea typeface="Calibri" panose="020F0502020204030204" pitchFamily="34" charset="0"/>
                <a:cs typeface="Times New Roman" panose="02020603050405020304" pitchFamily="18" charset="0"/>
              </a:rPr>
              <a:t>), fresco, between 1304 and 1306.  (Height: 200 cm; Width: 185 cm).  Scrovegni Chapel, Padua, Italy. Public domain.</a:t>
            </a:r>
            <a:endParaRPr lang="en-GB" sz="1200" dirty="0">
              <a:latin typeface="Gill Sans MT" panose="020B0502020104020203" pitchFamily="34" charset="0"/>
            </a:endParaRPr>
          </a:p>
        </p:txBody>
      </p:sp>
      <p:sp>
        <p:nvSpPr>
          <p:cNvPr id="4" name="Slide Number Placeholder 3"/>
          <p:cNvSpPr>
            <a:spLocks noGrp="1"/>
          </p:cNvSpPr>
          <p:nvPr>
            <p:ph type="sldNum" sz="quarter" idx="5"/>
          </p:nvPr>
        </p:nvSpPr>
        <p:spPr/>
        <p:txBody>
          <a:bodyPr/>
          <a:lstStyle/>
          <a:p>
            <a:fld id="{B8150207-4657-47D1-BAA9-FCA4F92B7534}" type="slidenum">
              <a:rPr lang="en-GB" smtClean="0"/>
              <a:t>34</a:t>
            </a:fld>
            <a:endParaRPr lang="en-GB"/>
          </a:p>
        </p:txBody>
      </p:sp>
    </p:spTree>
    <p:extLst>
      <p:ext uri="{BB962C8B-B14F-4D97-AF65-F5344CB8AC3E}">
        <p14:creationId xmlns:p14="http://schemas.microsoft.com/office/powerpoint/2010/main" val="20237620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Gill Sans MT" panose="020B0502020104020203" pitchFamily="34" charset="0"/>
              </a:rPr>
              <a:t>Dante and Virgil cross the Fifth Circle. Dorothy L. Sayers writes: ‘the active hatreds rend and snarl at</a:t>
            </a:r>
            <a:r>
              <a:rPr lang="en-GB" baseline="0" dirty="0">
                <a:latin typeface="Gill Sans MT" panose="020B0502020104020203" pitchFamily="34" charset="0"/>
              </a:rPr>
              <a:t> one another; at the bottom, the sullen hatreds lie gurgling, unable even to express themselves for the rage that chokes them’ (</a:t>
            </a:r>
            <a:r>
              <a:rPr lang="en-GB" i="1" baseline="0" dirty="0">
                <a:latin typeface="Gill Sans MT" panose="020B0502020104020203" pitchFamily="34" charset="0"/>
              </a:rPr>
              <a:t>The Comedy of Dante Alighieri the Florentine: Cantica I: Hell</a:t>
            </a:r>
            <a:r>
              <a:rPr lang="en-GB" i="0" baseline="0" dirty="0">
                <a:latin typeface="Gill Sans MT" panose="020B0502020104020203" pitchFamily="34" charset="0"/>
              </a:rPr>
              <a:t>, Penguin Books, Harmondsworth, 1949, notes on Canto VII, p. 114). The Ninth Circle is described in Cantos XXXII to XXXIV.  It is for sinners guilty of treachery and is divided into four concentric rings or rounds in the form of a frozen lake, ‘Cocytus’.  To take them in order, from least serious to most serious: Round 1 is Caina, named after Cain, for those who were traitors to their kin; Round 2 is Antenora, named after Antenor who betrayed Troy to the Greeks, for traitors to their country; Round 3 is Ptolomea, named after the Ptolemy, who was Governor of Jericho, that is the Ptolemy of 1 Maccabees 16, who invited his father in law to a feast and there killed him, for traitors to their guests; Round 4 is Judecca, named after Judas Iscariot, for traitors to their lords.</a:t>
            </a:r>
            <a:endParaRPr lang="en-GB" dirty="0">
              <a:latin typeface="Gill Sans MT" panose="020B0502020104020203" pitchFamily="34" charset="0"/>
            </a:endParaRPr>
          </a:p>
        </p:txBody>
      </p:sp>
      <p:sp>
        <p:nvSpPr>
          <p:cNvPr id="4" name="Slide Number Placeholder 3"/>
          <p:cNvSpPr>
            <a:spLocks noGrp="1"/>
          </p:cNvSpPr>
          <p:nvPr>
            <p:ph type="sldNum" sz="quarter" idx="10"/>
          </p:nvPr>
        </p:nvSpPr>
        <p:spPr/>
        <p:txBody>
          <a:bodyPr/>
          <a:lstStyle/>
          <a:p>
            <a:fld id="{B8150207-4657-47D1-BAA9-FCA4F92B7534}" type="slidenum">
              <a:rPr lang="en-GB" smtClean="0"/>
              <a:t>35</a:t>
            </a:fld>
            <a:endParaRPr lang="en-GB"/>
          </a:p>
        </p:txBody>
      </p:sp>
    </p:spTree>
    <p:extLst>
      <p:ext uri="{BB962C8B-B14F-4D97-AF65-F5344CB8AC3E}">
        <p14:creationId xmlns:p14="http://schemas.microsoft.com/office/powerpoint/2010/main" val="34480483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0" baseline="0" dirty="0">
                <a:latin typeface="Gill Sans MT" panose="020B0502020104020203" pitchFamily="34" charset="0"/>
              </a:rPr>
              <a:t>John Ciardi (1916-1986). </a:t>
            </a:r>
            <a:r>
              <a:rPr lang="en-GB" i="1" baseline="0" dirty="0">
                <a:latin typeface="Gill Sans MT" panose="020B0502020104020203" pitchFamily="34" charset="0"/>
              </a:rPr>
              <a:t>The Inferno</a:t>
            </a:r>
            <a:r>
              <a:rPr lang="en-GB" i="0" baseline="0" dirty="0">
                <a:latin typeface="Gill Sans MT" panose="020B0502020104020203" pitchFamily="34" charset="0"/>
              </a:rPr>
              <a:t>, originally published by Rutgers University Press, New Brunswick, NJ, 1954, the quotation here is  from the Signet Classics edition published by the New American Library division of Penguin Books, New York, 2009, introductory notes on Canto XXXII, p. 259.</a:t>
            </a:r>
            <a:endParaRPr lang="en-GB" dirty="0">
              <a:latin typeface="Gill Sans MT" panose="020B0502020104020203" pitchFamily="34" charset="0"/>
            </a:endParaRPr>
          </a:p>
        </p:txBody>
      </p:sp>
      <p:sp>
        <p:nvSpPr>
          <p:cNvPr id="4" name="Slide Number Placeholder 3"/>
          <p:cNvSpPr>
            <a:spLocks noGrp="1"/>
          </p:cNvSpPr>
          <p:nvPr>
            <p:ph type="sldNum" sz="quarter" idx="10"/>
          </p:nvPr>
        </p:nvSpPr>
        <p:spPr/>
        <p:txBody>
          <a:bodyPr/>
          <a:lstStyle/>
          <a:p>
            <a:fld id="{B8150207-4657-47D1-BAA9-FCA4F92B7534}" type="slidenum">
              <a:rPr lang="en-GB" smtClean="0"/>
              <a:t>36</a:t>
            </a:fld>
            <a:endParaRPr lang="en-GB"/>
          </a:p>
        </p:txBody>
      </p:sp>
    </p:spTree>
    <p:extLst>
      <p:ext uri="{BB962C8B-B14F-4D97-AF65-F5344CB8AC3E}">
        <p14:creationId xmlns:p14="http://schemas.microsoft.com/office/powerpoint/2010/main" val="2347181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Gill Sans MT" panose="020B0502020104020203" pitchFamily="34" charset="0"/>
              </a:rPr>
              <a:t>Sources: </a:t>
            </a:r>
            <a:r>
              <a:rPr lang="en-US" sz="1800" i="0" dirty="0">
                <a:effectLst/>
                <a:latin typeface="Gill Sans MT" panose="020B0502020104020203" pitchFamily="34" charset="0"/>
                <a:ea typeface="Times New Roman" panose="02020603050405020304" pitchFamily="18" charset="0"/>
              </a:rPr>
              <a:t>Report</a:t>
            </a:r>
            <a:r>
              <a:rPr lang="en-US" sz="1800" dirty="0">
                <a:effectLst/>
                <a:latin typeface="Gill Sans MT" panose="020B0502020104020203" pitchFamily="34" charset="0"/>
                <a:ea typeface="Times New Roman" panose="02020603050405020304" pitchFamily="18" charset="0"/>
              </a:rPr>
              <a:t>, Police Sergeant Sparrow to Inspector Prosser, 1:15 p.m., 5 September 1893 in </a:t>
            </a:r>
            <a:r>
              <a:rPr lang="en-GB" sz="1800" dirty="0">
                <a:effectLst/>
                <a:latin typeface="Gill Sans MT" panose="020B0502020104020203" pitchFamily="34" charset="0"/>
                <a:ea typeface="Times New Roman" panose="02020603050405020304" pitchFamily="18" charset="0"/>
              </a:rPr>
              <a:t>NA </a:t>
            </a:r>
            <a:r>
              <a:rPr lang="en-US" sz="1800" dirty="0">
                <a:effectLst/>
                <a:latin typeface="Gill Sans MT" panose="020B0502020104020203" pitchFamily="34" charset="0"/>
                <a:ea typeface="Times New Roman" panose="02020603050405020304" pitchFamily="18" charset="0"/>
              </a:rPr>
              <a:t>HO 144/253/A55059K (1-112), item 82;  Holiday, deposition to Treasury Solicitor, 25 September, in NA TS18/1407, p. 25; William Henry Jaques, a surface foreman, undated deposition to Treasury Solicitor, in NA TS18/1407, p. 49 (quotation); Bowen, </a:t>
            </a:r>
            <a:r>
              <a:rPr lang="en-US" sz="1800" i="1" dirty="0">
                <a:effectLst/>
                <a:latin typeface="Gill Sans MT" panose="020B0502020104020203" pitchFamily="34" charset="0"/>
                <a:ea typeface="Times New Roman" panose="02020603050405020304" pitchFamily="18" charset="0"/>
              </a:rPr>
              <a:t>Minutes</a:t>
            </a:r>
            <a:r>
              <a:rPr lang="en-US" sz="1800" dirty="0">
                <a:effectLst/>
                <a:latin typeface="Gill Sans MT" panose="020B0502020104020203" pitchFamily="34" charset="0"/>
                <a:ea typeface="Times New Roman" panose="02020603050405020304" pitchFamily="18" charset="0"/>
              </a:rPr>
              <a:t>, Qq. 420, 437 (Holiday), Qq. 2,399-2,410.</a:t>
            </a:r>
          </a:p>
        </p:txBody>
      </p:sp>
      <p:sp>
        <p:nvSpPr>
          <p:cNvPr id="4" name="Slide Number Placeholder 3"/>
          <p:cNvSpPr>
            <a:spLocks noGrp="1"/>
          </p:cNvSpPr>
          <p:nvPr>
            <p:ph type="sldNum" sz="quarter" idx="5"/>
          </p:nvPr>
        </p:nvSpPr>
        <p:spPr/>
        <p:txBody>
          <a:bodyPr/>
          <a:lstStyle/>
          <a:p>
            <a:fld id="{B8150207-4657-47D1-BAA9-FCA4F92B7534}" type="slidenum">
              <a:rPr lang="en-GB" smtClean="0"/>
              <a:t>38</a:t>
            </a:fld>
            <a:endParaRPr lang="en-GB"/>
          </a:p>
        </p:txBody>
      </p:sp>
    </p:spTree>
    <p:extLst>
      <p:ext uri="{BB962C8B-B14F-4D97-AF65-F5344CB8AC3E}">
        <p14:creationId xmlns:p14="http://schemas.microsoft.com/office/powerpoint/2010/main" val="15553841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Bowen Inquiry, </a:t>
            </a:r>
            <a:r>
              <a:rPr lang="en-US" i="1" dirty="0"/>
              <a:t>Minutes</a:t>
            </a:r>
            <a:r>
              <a:rPr lang="en-US" i="0" dirty="0"/>
              <a:t>, </a:t>
            </a:r>
            <a:r>
              <a:rPr lang="en-US" i="0" dirty="0" err="1"/>
              <a:t>Qq</a:t>
            </a:r>
            <a:r>
              <a:rPr lang="en-US" i="0" dirty="0"/>
              <a:t> 431-6 (Holiday).</a:t>
            </a:r>
            <a:endParaRPr lang="en-GB" dirty="0"/>
          </a:p>
        </p:txBody>
      </p:sp>
      <p:sp>
        <p:nvSpPr>
          <p:cNvPr id="4" name="Slide Number Placeholder 3"/>
          <p:cNvSpPr>
            <a:spLocks noGrp="1"/>
          </p:cNvSpPr>
          <p:nvPr>
            <p:ph type="sldNum" sz="quarter" idx="5"/>
          </p:nvPr>
        </p:nvSpPr>
        <p:spPr/>
        <p:txBody>
          <a:bodyPr/>
          <a:lstStyle/>
          <a:p>
            <a:fld id="{B8150207-4657-47D1-BAA9-FCA4F92B7534}" type="slidenum">
              <a:rPr lang="en-GB" smtClean="0"/>
              <a:t>41</a:t>
            </a:fld>
            <a:endParaRPr lang="en-GB"/>
          </a:p>
        </p:txBody>
      </p:sp>
    </p:spTree>
    <p:extLst>
      <p:ext uri="{BB962C8B-B14F-4D97-AF65-F5344CB8AC3E}">
        <p14:creationId xmlns:p14="http://schemas.microsoft.com/office/powerpoint/2010/main" val="15295481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Times New Roman" panose="02020603050405020304" pitchFamily="18" charset="0"/>
              </a:rPr>
              <a:t>Sources: Jaques, undated deposition to Treasury Solicitor, in NA TS18/1407, pp. 50-1; Bowen, </a:t>
            </a:r>
            <a:r>
              <a:rPr lang="en-US" sz="1800" i="1" dirty="0">
                <a:effectLst/>
                <a:latin typeface="Times New Roman" panose="02020603050405020304" pitchFamily="18" charset="0"/>
                <a:ea typeface="Times New Roman" panose="02020603050405020304" pitchFamily="18" charset="0"/>
              </a:rPr>
              <a:t>Minutes</a:t>
            </a:r>
            <a:r>
              <a:rPr lang="en-US" sz="1800" dirty="0">
                <a:effectLst/>
                <a:latin typeface="Times New Roman" panose="02020603050405020304" pitchFamily="18" charset="0"/>
                <a:ea typeface="Times New Roman" panose="02020603050405020304" pitchFamily="18" charset="0"/>
              </a:rPr>
              <a:t>, Qq. 2446-66 (Jaques).</a:t>
            </a:r>
            <a:endParaRPr lang="en-GB" dirty="0"/>
          </a:p>
        </p:txBody>
      </p:sp>
      <p:sp>
        <p:nvSpPr>
          <p:cNvPr id="4" name="Slide Number Placeholder 3"/>
          <p:cNvSpPr>
            <a:spLocks noGrp="1"/>
          </p:cNvSpPr>
          <p:nvPr>
            <p:ph type="sldNum" sz="quarter" idx="5"/>
          </p:nvPr>
        </p:nvSpPr>
        <p:spPr/>
        <p:txBody>
          <a:bodyPr/>
          <a:lstStyle/>
          <a:p>
            <a:fld id="{B8150207-4657-47D1-BAA9-FCA4F92B7534}" type="slidenum">
              <a:rPr lang="en-GB" smtClean="0"/>
              <a:t>42</a:t>
            </a:fld>
            <a:endParaRPr lang="en-GB"/>
          </a:p>
        </p:txBody>
      </p:sp>
    </p:spTree>
    <p:extLst>
      <p:ext uri="{BB962C8B-B14F-4D97-AF65-F5344CB8AC3E}">
        <p14:creationId xmlns:p14="http://schemas.microsoft.com/office/powerpoint/2010/main" val="29504195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Gill Sans MT" panose="020B0502020104020203" pitchFamily="34" charset="0"/>
                <a:ea typeface="Times New Roman" panose="02020603050405020304" pitchFamily="18" charset="0"/>
              </a:rPr>
              <a:t>Holiday gave </a:t>
            </a:r>
            <a:r>
              <a:rPr lang="en-GB" sz="1200" dirty="0">
                <a:effectLst/>
                <a:latin typeface="Gill Sans MT" panose="020B0502020104020203" pitchFamily="34" charset="0"/>
                <a:ea typeface="Times New Roman" panose="02020603050405020304" pitchFamily="18" charset="0"/>
              </a:rPr>
              <a:t>‘Now we’ve got the bugger let’s kill him’</a:t>
            </a:r>
            <a:r>
              <a:rPr lang="en-US" sz="1200" dirty="0">
                <a:effectLst/>
                <a:latin typeface="Gill Sans MT" panose="020B0502020104020203" pitchFamily="34" charset="0"/>
                <a:ea typeface="Times New Roman" panose="02020603050405020304" pitchFamily="18" charset="0"/>
              </a:rPr>
              <a:t>, in his deposition to the Treasury Solicitor, 25 September, in NA TS18/1407, pp. 32-3, and reported similarly to the Bowen Committee, </a:t>
            </a:r>
            <a:r>
              <a:rPr lang="en-US" sz="1200" i="1" dirty="0">
                <a:effectLst/>
                <a:latin typeface="Gill Sans MT" panose="020B0502020104020203" pitchFamily="34" charset="0"/>
                <a:ea typeface="Times New Roman" panose="02020603050405020304" pitchFamily="18" charset="0"/>
              </a:rPr>
              <a:t>Minutes</a:t>
            </a:r>
            <a:r>
              <a:rPr lang="en-US" sz="1200" dirty="0">
                <a:effectLst/>
                <a:latin typeface="Gill Sans MT" panose="020B0502020104020203" pitchFamily="34" charset="0"/>
                <a:ea typeface="Times New Roman" panose="02020603050405020304" pitchFamily="18" charset="0"/>
              </a:rPr>
              <a:t>, Q. 567.  Police Sergeant Sparrow gave ‘Into the b---. Kill the b---- now you have them’ in his Report to Headquarters, Wakefield, 27 September 1893, in ‘Copy letters, etc., Produced by Mr. Gill, WRCC Solicitor’s papers WRD1/37/3/18, p. 95; ‘Give the bugger it now you have him! kill him’ in his deposition to the Treasury Solicitor, 28 September, in NA TS18/1407, p. 90; and two slightly different versions to the Bowen Committee: ‘Give the b---- it, now you have him! Kill him!’ (</a:t>
            </a:r>
            <a:r>
              <a:rPr lang="en-US" sz="1200" i="1" dirty="0">
                <a:effectLst/>
                <a:latin typeface="Gill Sans MT" panose="020B0502020104020203" pitchFamily="34" charset="0"/>
                <a:ea typeface="Times New Roman" panose="02020603050405020304" pitchFamily="18" charset="0"/>
              </a:rPr>
              <a:t>Minutes</a:t>
            </a:r>
            <a:r>
              <a:rPr lang="en-US" sz="1200" dirty="0">
                <a:effectLst/>
                <a:latin typeface="Gill Sans MT" panose="020B0502020104020203" pitchFamily="34" charset="0"/>
                <a:ea typeface="Times New Roman" panose="02020603050405020304" pitchFamily="18" charset="0"/>
              </a:rPr>
              <a:t>, Q. 293) and later ‘Go for him’ and ‘Kill the b----’; (Q. 1124).  Corden gave </a:t>
            </a:r>
            <a:r>
              <a:rPr lang="en-GB" sz="1200" dirty="0">
                <a:effectLst/>
                <a:latin typeface="Gill Sans MT" panose="020B0502020104020203" pitchFamily="34" charset="0"/>
                <a:ea typeface="Times New Roman" panose="02020603050405020304" pitchFamily="18" charset="0"/>
              </a:rPr>
              <a:t>‘No, kill the bugger whilst you have him’ in his </a:t>
            </a:r>
            <a:r>
              <a:rPr lang="en-US" sz="1200" dirty="0">
                <a:effectLst/>
                <a:latin typeface="Gill Sans MT" panose="020B0502020104020203" pitchFamily="34" charset="0"/>
                <a:ea typeface="Times New Roman" panose="02020603050405020304" pitchFamily="18" charset="0"/>
              </a:rPr>
              <a:t>deposition of 12 September 1893, WRCC Solicitor’s papers, Wakefield RO, WRD1/37/2/1; the quotation is from Corden’s deposition to Treasury Solicitor, 25 September, in NA TS18/1407, p. 80; he gave ‘Kill the b--- while you have him’ to the Bowen Committee (</a:t>
            </a:r>
            <a:r>
              <a:rPr lang="en-US" sz="1200" i="1" dirty="0">
                <a:effectLst/>
                <a:latin typeface="Gill Sans MT" panose="020B0502020104020203" pitchFamily="34" charset="0"/>
                <a:ea typeface="Times New Roman" panose="02020603050405020304" pitchFamily="18" charset="0"/>
              </a:rPr>
              <a:t>Minutes</a:t>
            </a:r>
            <a:r>
              <a:rPr lang="en-US" sz="1200" dirty="0">
                <a:effectLst/>
                <a:latin typeface="Gill Sans MT" panose="020B0502020104020203" pitchFamily="34" charset="0"/>
                <a:ea typeface="Times New Roman" panose="02020603050405020304" pitchFamily="18" charset="0"/>
              </a:rPr>
              <a:t>, Q. 1590).</a:t>
            </a:r>
            <a:endParaRPr lang="en-GB" sz="1200" dirty="0">
              <a:latin typeface="Gill Sans MT" panose="020B0502020104020203" pitchFamily="34" charset="0"/>
            </a:endParaRPr>
          </a:p>
        </p:txBody>
      </p:sp>
      <p:sp>
        <p:nvSpPr>
          <p:cNvPr id="4" name="Slide Number Placeholder 3"/>
          <p:cNvSpPr>
            <a:spLocks noGrp="1"/>
          </p:cNvSpPr>
          <p:nvPr>
            <p:ph type="sldNum" sz="quarter" idx="5"/>
          </p:nvPr>
        </p:nvSpPr>
        <p:spPr/>
        <p:txBody>
          <a:bodyPr/>
          <a:lstStyle/>
          <a:p>
            <a:fld id="{B8150207-4657-47D1-BAA9-FCA4F92B7534}" type="slidenum">
              <a:rPr lang="en-GB" smtClean="0"/>
              <a:t>45</a:t>
            </a:fld>
            <a:endParaRPr lang="en-GB"/>
          </a:p>
        </p:txBody>
      </p:sp>
    </p:spTree>
    <p:extLst>
      <p:ext uri="{BB962C8B-B14F-4D97-AF65-F5344CB8AC3E}">
        <p14:creationId xmlns:p14="http://schemas.microsoft.com/office/powerpoint/2010/main" val="17646486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Gill Sans MT" panose="020B0502020104020203" pitchFamily="34" charset="0"/>
                <a:ea typeface="Times New Roman" panose="02020603050405020304" pitchFamily="18" charset="0"/>
              </a:rPr>
              <a:t>Sources: Capt. Barker, Report, 7th September</a:t>
            </a:r>
            <a:r>
              <a:rPr lang="en-US" sz="1200" dirty="0">
                <a:effectLst/>
                <a:latin typeface="Gill Sans MT" panose="020B0502020104020203" pitchFamily="34" charset="0"/>
                <a:ea typeface="Times New Roman" panose="02020603050405020304" pitchFamily="18" charset="0"/>
              </a:rPr>
              <a:t>; Deposition of Digby Hilliard Barker, 9 September 1893, WRCC Solicitor’s papers, Wakefield RO, WRD1/37/2/1; Barker’s verbal evidence to Gibbs’s inquest as reported in ‘Inquests on the Victims’, </a:t>
            </a:r>
            <a:r>
              <a:rPr lang="en-GB" sz="1200" i="1" dirty="0">
                <a:effectLst/>
                <a:latin typeface="Gill Sans MT" panose="020B0502020104020203" pitchFamily="34" charset="0"/>
                <a:ea typeface="Times New Roman" panose="02020603050405020304" pitchFamily="18" charset="0"/>
              </a:rPr>
              <a:t>The Leeds Mercury</a:t>
            </a:r>
            <a:r>
              <a:rPr lang="en-GB" sz="1200" dirty="0">
                <a:effectLst/>
                <a:latin typeface="Gill Sans MT" panose="020B0502020104020203" pitchFamily="34" charset="0"/>
                <a:ea typeface="Times New Roman" panose="02020603050405020304" pitchFamily="18" charset="0"/>
              </a:rPr>
              <a:t>, 11 September 1893, cutting in NA </a:t>
            </a:r>
            <a:r>
              <a:rPr lang="en-US" sz="1200" dirty="0">
                <a:effectLst/>
                <a:latin typeface="Gill Sans MT" panose="020B0502020104020203" pitchFamily="34" charset="0"/>
                <a:ea typeface="Times New Roman" panose="02020603050405020304" pitchFamily="18" charset="0"/>
              </a:rPr>
              <a:t>HO 144/253/A55059K (1-112), item 82; Barker, deposition to Treasury Solicitor, 24 September, in NA TS18/1407.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Gill Sans MT" panose="020B0502020104020203" pitchFamily="34" charset="0"/>
                <a:ea typeface="Times New Roman" panose="02020603050405020304" pitchFamily="18" charset="0"/>
              </a:rPr>
              <a:t>Bowen, </a:t>
            </a:r>
            <a:r>
              <a:rPr lang="en-US" sz="1200" i="1" dirty="0">
                <a:effectLst/>
                <a:latin typeface="Gill Sans MT" panose="020B0502020104020203" pitchFamily="34" charset="0"/>
                <a:ea typeface="Times New Roman" panose="02020603050405020304" pitchFamily="18" charset="0"/>
              </a:rPr>
              <a:t>Report</a:t>
            </a:r>
            <a:r>
              <a:rPr lang="en-US" sz="1200" dirty="0">
                <a:effectLst/>
                <a:latin typeface="Gill Sans MT" panose="020B0502020104020203" pitchFamily="34" charset="0"/>
                <a:ea typeface="Times New Roman" panose="02020603050405020304" pitchFamily="18" charset="0"/>
              </a:rPr>
              <a:t>, </a:t>
            </a:r>
            <a:r>
              <a:rPr lang="en-US" sz="1200" i="1" dirty="0">
                <a:effectLst/>
                <a:latin typeface="Gill Sans MT" panose="020B0502020104020203" pitchFamily="34" charset="0"/>
                <a:ea typeface="Times New Roman" panose="02020603050405020304" pitchFamily="18" charset="0"/>
              </a:rPr>
              <a:t>Minutes</a:t>
            </a:r>
            <a:r>
              <a:rPr lang="en-US" sz="1200" i="0" dirty="0">
                <a:effectLst/>
                <a:latin typeface="Gill Sans MT" panose="020B0502020104020203" pitchFamily="34" charset="0"/>
                <a:ea typeface="Times New Roman" panose="02020603050405020304" pitchFamily="18" charset="0"/>
              </a:rPr>
              <a:t>, where James Duggan is referred to as ‘James </a:t>
            </a:r>
            <a:r>
              <a:rPr lang="en-US" sz="1200" i="0" dirty="0" err="1">
                <a:effectLst/>
                <a:latin typeface="Gill Sans MT" panose="020B0502020104020203" pitchFamily="34" charset="0"/>
                <a:ea typeface="Times New Roman" panose="02020603050405020304" pitchFamily="18" charset="0"/>
              </a:rPr>
              <a:t>Duggin</a:t>
            </a:r>
            <a:r>
              <a:rPr lang="en-US" sz="1200" i="0" dirty="0">
                <a:effectLst/>
                <a:latin typeface="Gill Sans MT" panose="020B0502020104020203" pitchFamily="34" charset="0"/>
                <a:ea typeface="Times New Roman" panose="02020603050405020304" pitchFamily="18" charset="0"/>
              </a:rPr>
              <a:t>’.</a:t>
            </a:r>
            <a:endParaRPr lang="en-GB" sz="1200" i="0" dirty="0">
              <a:effectLst/>
              <a:latin typeface="Gill Sans MT" panose="020B0502020104020203" pitchFamily="34" charset="0"/>
              <a:ea typeface="Times New Roman" panose="02020603050405020304" pitchFamily="18" charset="0"/>
            </a:endParaRPr>
          </a:p>
          <a:p>
            <a:r>
              <a:rPr lang="en-US" sz="1200" dirty="0">
                <a:effectLst/>
                <a:latin typeface="Gill Sans MT" panose="020B0502020104020203" pitchFamily="34" charset="0"/>
                <a:ea typeface="Times New Roman" panose="02020603050405020304" pitchFamily="18" charset="0"/>
              </a:rPr>
              <a:t>Police Inspector Corden, deposition to Treasury Solicitor, 25 September, in NA TS18/1407.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Gill Sans MT" panose="020B0502020104020203" pitchFamily="34" charset="0"/>
                <a:ea typeface="Times New Roman" panose="02020603050405020304" pitchFamily="18" charset="0"/>
              </a:rPr>
              <a:t>Bernard Hartley, JP, 9 September 1893, Deposition, WRCC Solicitor’s papers, Wakefield RO, WRD1/37/2/1; verbal evidence of Hartley at Gibbs’s inquest, </a:t>
            </a:r>
            <a:r>
              <a:rPr lang="en-GB" sz="1200" i="1" dirty="0">
                <a:effectLst/>
                <a:latin typeface="Gill Sans MT" panose="020B0502020104020203" pitchFamily="34" charset="0"/>
                <a:ea typeface="Times New Roman" panose="02020603050405020304" pitchFamily="18" charset="0"/>
              </a:rPr>
              <a:t>The Leeds Mercury</a:t>
            </a:r>
            <a:r>
              <a:rPr lang="en-GB" sz="1200" dirty="0">
                <a:effectLst/>
                <a:latin typeface="Gill Sans MT" panose="020B0502020104020203" pitchFamily="34" charset="0"/>
                <a:ea typeface="Times New Roman" panose="02020603050405020304" pitchFamily="18" charset="0"/>
              </a:rPr>
              <a:t>, 11 September 1893</a:t>
            </a:r>
            <a:r>
              <a:rPr lang="en-US" sz="1200" dirty="0">
                <a:effectLst/>
                <a:latin typeface="Gill Sans MT" panose="020B0502020104020203" pitchFamily="34" charset="0"/>
                <a:ea typeface="Times New Roman" panose="02020603050405020304" pitchFamily="18" charset="0"/>
              </a:rPr>
              <a:t>; undated deposition to the Treasury Solicitor in NA TS18/1407; his evidence to Bowen, </a:t>
            </a:r>
            <a:r>
              <a:rPr lang="en-US" sz="1200" i="1" dirty="0">
                <a:effectLst/>
                <a:latin typeface="Gill Sans MT" panose="020B0502020104020203" pitchFamily="34" charset="0"/>
                <a:ea typeface="Times New Roman" panose="02020603050405020304" pitchFamily="18" charset="0"/>
              </a:rPr>
              <a:t>Report, Minutes</a:t>
            </a:r>
            <a:r>
              <a:rPr lang="en-US" sz="1200" dirty="0">
                <a:effectLst/>
                <a:latin typeface="Gill Sans MT" panose="020B0502020104020203" pitchFamily="34" charset="0"/>
                <a:ea typeface="Times New Roman" panose="02020603050405020304" pitchFamily="18" charset="0"/>
              </a:rPr>
              <a:t>.</a:t>
            </a:r>
          </a:p>
          <a:p>
            <a:r>
              <a:rPr lang="en-US" sz="1200" dirty="0">
                <a:effectLst/>
                <a:latin typeface="Gill Sans MT" panose="020B0502020104020203" pitchFamily="34" charset="0"/>
                <a:ea typeface="Times New Roman" panose="02020603050405020304" pitchFamily="18" charset="0"/>
              </a:rPr>
              <a:t>Police Sergeant Sparrow, deposition to Treasury Solicitor, 28 September, in NA TS18/1407.</a:t>
            </a:r>
          </a:p>
          <a:p>
            <a:r>
              <a:rPr lang="en-US" sz="1200" dirty="0">
                <a:effectLst/>
                <a:latin typeface="Gill Sans MT" panose="020B0502020104020203" pitchFamily="34" charset="0"/>
                <a:ea typeface="Times New Roman" panose="02020603050405020304" pitchFamily="18" charset="0"/>
              </a:rPr>
              <a:t>A. J. Holiday, depositions to Treasury Solicitor, one undated and one of 25 September, in NA TS18/1407; verbal evidence of Holiday at Gibbs’s inquest, </a:t>
            </a:r>
            <a:r>
              <a:rPr lang="en-GB" sz="1200" i="1" dirty="0">
                <a:effectLst/>
                <a:latin typeface="Gill Sans MT" panose="020B0502020104020203" pitchFamily="34" charset="0"/>
                <a:ea typeface="Times New Roman" panose="02020603050405020304" pitchFamily="18" charset="0"/>
              </a:rPr>
              <a:t>The Leeds Mercury</a:t>
            </a:r>
            <a:r>
              <a:rPr lang="en-GB" sz="1200" dirty="0">
                <a:effectLst/>
                <a:latin typeface="Gill Sans MT" panose="020B0502020104020203" pitchFamily="34" charset="0"/>
                <a:ea typeface="Times New Roman" panose="02020603050405020304" pitchFamily="18" charset="0"/>
              </a:rPr>
              <a:t>, 11 September 1893, cutting in NA </a:t>
            </a:r>
            <a:r>
              <a:rPr lang="en-US" sz="1200" dirty="0">
                <a:effectLst/>
                <a:latin typeface="Gill Sans MT" panose="020B0502020104020203" pitchFamily="34" charset="0"/>
                <a:ea typeface="Times New Roman" panose="02020603050405020304" pitchFamily="18" charset="0"/>
              </a:rPr>
              <a:t>HO 144/253/A55059K (1-112), item 82, and </a:t>
            </a:r>
            <a:r>
              <a:rPr lang="en-GB" sz="1200" i="1" dirty="0">
                <a:effectLst/>
                <a:latin typeface="Gill Sans MT" panose="020B0502020104020203" pitchFamily="34" charset="0"/>
                <a:ea typeface="Times New Roman" panose="02020603050405020304" pitchFamily="18" charset="0"/>
              </a:rPr>
              <a:t>The Leeds Mercury</a:t>
            </a:r>
            <a:r>
              <a:rPr lang="en-GB" sz="1200" dirty="0">
                <a:effectLst/>
                <a:latin typeface="Gill Sans MT" panose="020B0502020104020203" pitchFamily="34" charset="0"/>
                <a:ea typeface="Times New Roman" panose="02020603050405020304" pitchFamily="18" charset="0"/>
              </a:rPr>
              <a:t>, 13 September 1893</a:t>
            </a:r>
            <a:r>
              <a:rPr lang="en-US" sz="1200" dirty="0">
                <a:effectLst/>
                <a:latin typeface="Gill Sans MT" panose="020B0502020104020203" pitchFamily="34" charset="0"/>
                <a:ea typeface="Times New Roman" panose="02020603050405020304" pitchFamily="18" charset="0"/>
              </a:rPr>
              <a:t>; his evidence to Bowen </a:t>
            </a:r>
            <a:r>
              <a:rPr lang="en-US" sz="1200" i="1" dirty="0">
                <a:effectLst/>
                <a:latin typeface="Gill Sans MT" panose="020B0502020104020203" pitchFamily="34" charset="0"/>
                <a:ea typeface="Times New Roman" panose="02020603050405020304" pitchFamily="18" charset="0"/>
              </a:rPr>
              <a:t>Minutes.</a:t>
            </a:r>
            <a:endParaRPr lang="en-GB" sz="1200" dirty="0">
              <a:effectLst/>
              <a:latin typeface="Gill Sans MT" panose="020B0502020104020203"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Gill Sans MT" panose="020B0502020104020203" pitchFamily="34" charset="0"/>
                <a:ea typeface="Times New Roman" panose="02020603050405020304" pitchFamily="18" charset="0"/>
              </a:rPr>
              <a:t>The reporters Walter Smithers (deposition to Treasury Solicitor, 28 September, in NA TS18/1407; Bowen, </a:t>
            </a:r>
            <a:r>
              <a:rPr lang="en-US" sz="1200" i="1" dirty="0">
                <a:effectLst/>
                <a:latin typeface="Gill Sans MT" panose="020B0502020104020203" pitchFamily="34" charset="0"/>
                <a:ea typeface="Times New Roman" panose="02020603050405020304" pitchFamily="18" charset="0"/>
              </a:rPr>
              <a:t>Minutes</a:t>
            </a:r>
            <a:r>
              <a:rPr lang="en-US" sz="1200" dirty="0">
                <a:effectLst/>
                <a:latin typeface="Gill Sans MT" panose="020B0502020104020203" pitchFamily="34" charset="0"/>
                <a:ea typeface="Times New Roman" panose="02020603050405020304" pitchFamily="18" charset="0"/>
              </a:rPr>
              <a:t>) and an unnamed reporter from the London </a:t>
            </a:r>
            <a:r>
              <a:rPr lang="en-US" sz="1200" i="1" dirty="0">
                <a:effectLst/>
                <a:latin typeface="Gill Sans MT" panose="020B0502020104020203" pitchFamily="34" charset="0"/>
                <a:ea typeface="Times New Roman" panose="02020603050405020304" pitchFamily="18" charset="0"/>
              </a:rPr>
              <a:t>Daily News</a:t>
            </a:r>
            <a:r>
              <a:rPr lang="en-US" sz="1200" dirty="0">
                <a:effectLst/>
                <a:latin typeface="Gill Sans MT" panose="020B0502020104020203" pitchFamily="34" charset="0"/>
                <a:ea typeface="Times New Roman" panose="02020603050405020304" pitchFamily="18" charset="0"/>
              </a:rPr>
              <a:t>, himself apparently relying on an interview with Holiday on 10 September (‘The Coal Trade Struggle’, </a:t>
            </a:r>
            <a:r>
              <a:rPr lang="en-US" sz="1200" i="1" dirty="0">
                <a:effectLst/>
                <a:latin typeface="Gill Sans MT" panose="020B0502020104020203" pitchFamily="34" charset="0"/>
                <a:ea typeface="Times New Roman" panose="02020603050405020304" pitchFamily="18" charset="0"/>
              </a:rPr>
              <a:t>The Daily News</a:t>
            </a:r>
            <a:r>
              <a:rPr lang="en-US" sz="1200" dirty="0">
                <a:effectLst/>
                <a:latin typeface="Gill Sans MT" panose="020B0502020104020203" pitchFamily="34" charset="0"/>
                <a:ea typeface="Times New Roman" panose="02020603050405020304" pitchFamily="18" charset="0"/>
              </a:rPr>
              <a:t> [London], 11 September 1893, p. 5e).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Gill Sans MT" panose="020B0502020104020203" pitchFamily="34" charset="0"/>
                <a:ea typeface="Times New Roman" panose="02020603050405020304" pitchFamily="18" charset="0"/>
              </a:rPr>
              <a:t>‘The Riots at Ackton Hall Colliery’, </a:t>
            </a:r>
            <a:r>
              <a:rPr lang="en-US" sz="1200" i="1" dirty="0">
                <a:effectLst/>
                <a:latin typeface="Gill Sans MT" panose="020B0502020104020203" pitchFamily="34" charset="0"/>
                <a:ea typeface="Times New Roman" panose="02020603050405020304" pitchFamily="18" charset="0"/>
              </a:rPr>
              <a:t>Yorkshire Post</a:t>
            </a:r>
            <a:r>
              <a:rPr lang="en-US" sz="1200" dirty="0">
                <a:effectLst/>
                <a:latin typeface="Gill Sans MT" panose="020B0502020104020203" pitchFamily="34" charset="0"/>
                <a:ea typeface="Times New Roman" panose="02020603050405020304" pitchFamily="18" charset="0"/>
              </a:rPr>
              <a:t>, 11 September; ‘The Miners’ Strike: Ackton Hall Colliery Riots’, </a:t>
            </a:r>
            <a:r>
              <a:rPr lang="en-US" sz="1200" i="1" dirty="0">
                <a:effectLst/>
                <a:latin typeface="Gill Sans MT" panose="020B0502020104020203" pitchFamily="34" charset="0"/>
                <a:ea typeface="Times New Roman" panose="02020603050405020304" pitchFamily="18" charset="0"/>
              </a:rPr>
              <a:t>Yorkshire Post</a:t>
            </a:r>
            <a:r>
              <a:rPr lang="en-US" sz="1200" dirty="0">
                <a:effectLst/>
                <a:latin typeface="Gill Sans MT" panose="020B0502020104020203" pitchFamily="34" charset="0"/>
                <a:ea typeface="Times New Roman" panose="02020603050405020304" pitchFamily="18" charset="0"/>
              </a:rPr>
              <a:t>, 14 September 1893. </a:t>
            </a:r>
            <a:endParaRPr lang="en-GB" sz="1200" dirty="0">
              <a:latin typeface="Gill Sans MT" panose="020B0502020104020203" pitchFamily="34" charset="0"/>
            </a:endParaRPr>
          </a:p>
        </p:txBody>
      </p:sp>
      <p:sp>
        <p:nvSpPr>
          <p:cNvPr id="4" name="Slide Number Placeholder 3"/>
          <p:cNvSpPr>
            <a:spLocks noGrp="1"/>
          </p:cNvSpPr>
          <p:nvPr>
            <p:ph type="sldNum" sz="quarter" idx="5"/>
          </p:nvPr>
        </p:nvSpPr>
        <p:spPr/>
        <p:txBody>
          <a:bodyPr/>
          <a:lstStyle/>
          <a:p>
            <a:fld id="{B8150207-4657-47D1-BAA9-FCA4F92B7534}" type="slidenum">
              <a:rPr lang="en-GB" smtClean="0"/>
              <a:t>46</a:t>
            </a:fld>
            <a:endParaRPr lang="en-GB"/>
          </a:p>
        </p:txBody>
      </p:sp>
    </p:spTree>
    <p:extLst>
      <p:ext uri="{BB962C8B-B14F-4D97-AF65-F5344CB8AC3E}">
        <p14:creationId xmlns:p14="http://schemas.microsoft.com/office/powerpoint/2010/main" val="21715713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u="none" dirty="0">
                <a:solidFill>
                  <a:srgbClr val="0070C0"/>
                </a:solidFill>
                <a:effectLst/>
                <a:latin typeface="Gill Sans MT" panose="020B0502020104020203" pitchFamily="34" charset="0"/>
              </a:rPr>
              <a:t>‘Bloody Sunday’:  Unarmed demonstrators seeking to present a petition to the Czar were fired upon by soldiers of the Imperial Guard as they marched towards the Winter Palace.  The outrage led to a series of strikes that is usually taken to be the start of the 1905 Revolution.</a:t>
            </a:r>
          </a:p>
          <a:p>
            <a:pPr algn="l"/>
            <a:r>
              <a:rPr lang="en-US" b="0" i="0" u="none" dirty="0">
                <a:solidFill>
                  <a:srgbClr val="0070C0"/>
                </a:solidFill>
                <a:effectLst/>
                <a:latin typeface="Gill Sans MT" panose="020B0502020104020203" pitchFamily="34" charset="0"/>
              </a:rPr>
              <a:t>Although this post-dates the ‘Featherstone Massacre’, British attitudes to Russia on both left and right had long been that it was a tyranny.  See for example the report in the </a:t>
            </a:r>
            <a:r>
              <a:rPr lang="en-US" b="0" i="1" u="none" dirty="0">
                <a:solidFill>
                  <a:srgbClr val="0070C0"/>
                </a:solidFill>
                <a:effectLst/>
                <a:latin typeface="Gill Sans MT" panose="020B0502020104020203" pitchFamily="34" charset="0"/>
              </a:rPr>
              <a:t>Manchester Evening News</a:t>
            </a:r>
            <a:r>
              <a:rPr lang="en-US" b="0" i="0" u="none" dirty="0">
                <a:solidFill>
                  <a:srgbClr val="0070C0"/>
                </a:solidFill>
                <a:effectLst/>
                <a:latin typeface="Gill Sans MT" panose="020B0502020104020203" pitchFamily="34" charset="0"/>
              </a:rPr>
              <a:t> for 6 April 1893 of Russia’s measures to suppress a religious sect called the Stundists (now usually ‘</a:t>
            </a:r>
            <a:r>
              <a:rPr lang="en-US" b="0" i="0" u="none" dirty="0" err="1">
                <a:solidFill>
                  <a:srgbClr val="0070C0"/>
                </a:solidFill>
                <a:effectLst/>
                <a:latin typeface="Gill Sans MT" panose="020B0502020104020203" pitchFamily="34" charset="0"/>
              </a:rPr>
              <a:t>Shtundists</a:t>
            </a:r>
            <a:r>
              <a:rPr lang="en-US" b="0" i="0" u="none" dirty="0">
                <a:solidFill>
                  <a:srgbClr val="0070C0"/>
                </a:solidFill>
                <a:effectLst/>
                <a:latin typeface="Gill Sans MT" panose="020B0502020104020203" pitchFamily="34" charset="0"/>
              </a:rPr>
              <a:t>’): the headline was simply ‘Tyranny in Russia’.</a:t>
            </a:r>
          </a:p>
          <a:p>
            <a:endParaRPr lang="en-GB" dirty="0"/>
          </a:p>
        </p:txBody>
      </p:sp>
      <p:sp>
        <p:nvSpPr>
          <p:cNvPr id="4" name="Slide Number Placeholder 3"/>
          <p:cNvSpPr>
            <a:spLocks noGrp="1"/>
          </p:cNvSpPr>
          <p:nvPr>
            <p:ph type="sldNum" sz="quarter" idx="5"/>
          </p:nvPr>
        </p:nvSpPr>
        <p:spPr/>
        <p:txBody>
          <a:bodyPr/>
          <a:lstStyle/>
          <a:p>
            <a:fld id="{B8150207-4657-47D1-BAA9-FCA4F92B7534}" type="slidenum">
              <a:rPr lang="en-GB" smtClean="0"/>
              <a:t>48</a:t>
            </a:fld>
            <a:endParaRPr lang="en-GB"/>
          </a:p>
        </p:txBody>
      </p:sp>
    </p:spTree>
    <p:extLst>
      <p:ext uri="{BB962C8B-B14F-4D97-AF65-F5344CB8AC3E}">
        <p14:creationId xmlns:p14="http://schemas.microsoft.com/office/powerpoint/2010/main" val="41668290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chemeClr val="tx1"/>
                </a:solidFill>
                <a:effectLst/>
                <a:latin typeface="Gill Sans MT" panose="020B0502020104020203" pitchFamily="34" charset="0"/>
              </a:rPr>
              <a:t>Ivan </a:t>
            </a:r>
            <a:r>
              <a:rPr lang="en-GB" b="0" i="0" u="none" strike="noStrike" dirty="0" err="1">
                <a:solidFill>
                  <a:schemeClr val="tx1"/>
                </a:solidFill>
                <a:effectLst/>
                <a:latin typeface="Gill Sans MT" panose="020B0502020104020203" pitchFamily="34" charset="0"/>
              </a:rPr>
              <a:t>Vladimirov</a:t>
            </a:r>
            <a:r>
              <a:rPr lang="en-GB" b="0" i="0" u="none" strike="noStrike" dirty="0">
                <a:solidFill>
                  <a:schemeClr val="tx1"/>
                </a:solidFill>
                <a:effectLst/>
                <a:latin typeface="Gill Sans MT" panose="020B0502020104020203" pitchFamily="34" charset="0"/>
              </a:rPr>
              <a:t>, </a:t>
            </a:r>
            <a:r>
              <a:rPr lang="ru-RU" b="0" i="1" dirty="0">
                <a:solidFill>
                  <a:schemeClr val="tx1"/>
                </a:solidFill>
                <a:effectLst/>
                <a:latin typeface="Roboto" panose="020B0604020202020204" pitchFamily="2" charset="0"/>
              </a:rPr>
              <a:t>Расстрел на Дворцовой площади 9 января 1905 года</a:t>
            </a:r>
            <a:r>
              <a:rPr lang="en-US" b="0" i="0" dirty="0">
                <a:solidFill>
                  <a:schemeClr val="tx1"/>
                </a:solidFill>
                <a:effectLst/>
                <a:latin typeface="Roboto" panose="020B0604020202020204" pitchFamily="2" charset="0"/>
              </a:rPr>
              <a:t> [</a:t>
            </a:r>
            <a:r>
              <a:rPr lang="en-GB" b="0" i="1" dirty="0">
                <a:solidFill>
                  <a:schemeClr val="tx1"/>
                </a:solidFill>
                <a:effectLst/>
                <a:latin typeface="Gill Sans MT" panose="020B0502020104020203" pitchFamily="34" charset="0"/>
              </a:rPr>
              <a:t>Bloody Sunday. Shooting workers near the Winter Palace January 9, 1905</a:t>
            </a:r>
            <a:r>
              <a:rPr lang="en-GB" b="0" i="0" dirty="0">
                <a:solidFill>
                  <a:schemeClr val="tx1"/>
                </a:solidFill>
                <a:effectLst/>
                <a:latin typeface="Gill Sans MT" panose="020B0502020104020203" pitchFamily="34" charset="0"/>
              </a:rPr>
              <a:t>]. Online at  https://www.wikiart.org/en/ivan-vladimirov/bloody-sunday-shooting-workers-near-the-winter-palace-january-9-1905-1 (Accessed 28 July 2021).</a:t>
            </a:r>
            <a:endParaRPr lang="ru-RU" b="0" i="0" dirty="0">
              <a:solidFill>
                <a:schemeClr val="tx1"/>
              </a:solidFill>
              <a:effectLst/>
              <a:latin typeface="Roboto" panose="020B0604020202020204" pitchFamily="2" charset="0"/>
            </a:endParaRPr>
          </a:p>
          <a:p>
            <a:endParaRPr lang="en-GB" dirty="0"/>
          </a:p>
        </p:txBody>
      </p:sp>
      <p:sp>
        <p:nvSpPr>
          <p:cNvPr id="4" name="Slide Number Placeholder 3"/>
          <p:cNvSpPr>
            <a:spLocks noGrp="1"/>
          </p:cNvSpPr>
          <p:nvPr>
            <p:ph type="sldNum" sz="quarter" idx="5"/>
          </p:nvPr>
        </p:nvSpPr>
        <p:spPr/>
        <p:txBody>
          <a:bodyPr/>
          <a:lstStyle/>
          <a:p>
            <a:fld id="{B8150207-4657-47D1-BAA9-FCA4F92B7534}" type="slidenum">
              <a:rPr lang="en-GB" smtClean="0"/>
              <a:t>50</a:t>
            </a:fld>
            <a:endParaRPr lang="en-GB"/>
          </a:p>
        </p:txBody>
      </p:sp>
    </p:spTree>
    <p:extLst>
      <p:ext uri="{BB962C8B-B14F-4D97-AF65-F5344CB8AC3E}">
        <p14:creationId xmlns:p14="http://schemas.microsoft.com/office/powerpoint/2010/main" val="1250464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Gill Sans MT" panose="020B0502020104020203" pitchFamily="34" charset="0"/>
              </a:rPr>
              <a:t>Illustration from the </a:t>
            </a:r>
            <a:r>
              <a:rPr lang="en-US" i="1" dirty="0">
                <a:latin typeface="Gill Sans MT" panose="020B0502020104020203" pitchFamily="34" charset="0"/>
              </a:rPr>
              <a:t>Illustrated London News</a:t>
            </a:r>
            <a:r>
              <a:rPr lang="en-US" i="0" dirty="0">
                <a:latin typeface="Gill Sans MT" panose="020B0502020104020203" pitchFamily="34" charset="0"/>
              </a:rPr>
              <a:t>, 103 (2849), 25 November 1893, p. 18. Rosebery is standing to read out the final terms of settlement.  The miners’ representatives are to his left, the owners’ to his right. The </a:t>
            </a:r>
            <a:r>
              <a:rPr lang="en-US" i="1" dirty="0">
                <a:latin typeface="Gill Sans MT" panose="020B0502020104020203" pitchFamily="34" charset="0"/>
              </a:rPr>
              <a:t>Illustrated London News</a:t>
            </a:r>
            <a:r>
              <a:rPr lang="en-US" i="0" dirty="0">
                <a:latin typeface="Gill Sans MT" panose="020B0502020104020203" pitchFamily="34" charset="0"/>
              </a:rPr>
              <a:t> states that the conference was in No. 10, Downing St.  In fact, it was in the more opulent and imposing surroundings of the Foreign Office, said by some to have had a material effect on the mood of some of the men present.</a:t>
            </a:r>
            <a:endParaRPr lang="en-GB" dirty="0">
              <a:latin typeface="Gill Sans MT" panose="020B0502020104020203" pitchFamily="34" charset="0"/>
            </a:endParaRPr>
          </a:p>
        </p:txBody>
      </p:sp>
      <p:sp>
        <p:nvSpPr>
          <p:cNvPr id="4" name="Slide Number Placeholder 3"/>
          <p:cNvSpPr>
            <a:spLocks noGrp="1"/>
          </p:cNvSpPr>
          <p:nvPr>
            <p:ph type="sldNum" sz="quarter" idx="5"/>
          </p:nvPr>
        </p:nvSpPr>
        <p:spPr/>
        <p:txBody>
          <a:bodyPr/>
          <a:lstStyle/>
          <a:p>
            <a:fld id="{B8150207-4657-47D1-BAA9-FCA4F92B7534}" type="slidenum">
              <a:rPr lang="en-GB" smtClean="0"/>
              <a:t>52</a:t>
            </a:fld>
            <a:endParaRPr lang="en-GB"/>
          </a:p>
        </p:txBody>
      </p:sp>
    </p:spTree>
    <p:extLst>
      <p:ext uri="{BB962C8B-B14F-4D97-AF65-F5344CB8AC3E}">
        <p14:creationId xmlns:p14="http://schemas.microsoft.com/office/powerpoint/2010/main" val="39636990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Reports: </a:t>
            </a:r>
            <a:r>
              <a:rPr lang="en-GB" i="1" dirty="0"/>
              <a:t>The Greenock Telegraph and Clyde Shipping Gazette</a:t>
            </a:r>
            <a:r>
              <a:rPr lang="en-GB" i="0" dirty="0"/>
              <a:t>, Wednesday, 8</a:t>
            </a:r>
            <a:r>
              <a:rPr lang="en-GB" i="0" baseline="0" dirty="0"/>
              <a:t> November, 1893.</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Gill Sans MT" panose="020B0502020104020203" pitchFamily="34" charset="0"/>
              </a:rPr>
              <a:t>(An ad hoc women’s support meeting took place in St. James’s Hall, London, 7 November. The attenders were mainly middle (and upper) class but included two miners’ wives. It was chaired by Beatrice Webb.)</a:t>
            </a:r>
          </a:p>
          <a:p>
            <a:endParaRPr lang="en-GB" i="0" dirty="0"/>
          </a:p>
        </p:txBody>
      </p:sp>
      <p:sp>
        <p:nvSpPr>
          <p:cNvPr id="4" name="Slide Number Placeholder 3"/>
          <p:cNvSpPr>
            <a:spLocks noGrp="1"/>
          </p:cNvSpPr>
          <p:nvPr>
            <p:ph type="sldNum" sz="quarter" idx="10"/>
          </p:nvPr>
        </p:nvSpPr>
        <p:spPr/>
        <p:txBody>
          <a:bodyPr/>
          <a:lstStyle/>
          <a:p>
            <a:fld id="{B8150207-4657-47D1-BAA9-FCA4F92B7534}" type="slidenum">
              <a:rPr lang="en-GB" smtClean="0"/>
              <a:t>55</a:t>
            </a:fld>
            <a:endParaRPr lang="en-GB"/>
          </a:p>
        </p:txBody>
      </p:sp>
    </p:spTree>
    <p:extLst>
      <p:ext uri="{BB962C8B-B14F-4D97-AF65-F5344CB8AC3E}">
        <p14:creationId xmlns:p14="http://schemas.microsoft.com/office/powerpoint/2010/main" val="5110579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Gill Sans MT" panose="020B0502020104020203" pitchFamily="34" charset="0"/>
              </a:rPr>
              <a:t>Text </a:t>
            </a:r>
            <a:r>
              <a:rPr lang="en-US" i="1" dirty="0">
                <a:latin typeface="Gill Sans MT" panose="020B0502020104020203" pitchFamily="34" charset="0"/>
              </a:rPr>
              <a:t>(Yorkshire Evening Post</a:t>
            </a:r>
            <a:r>
              <a:rPr lang="en-US" i="0" dirty="0">
                <a:latin typeface="Gill Sans MT" panose="020B0502020104020203" pitchFamily="34" charset="0"/>
              </a:rPr>
              <a:t>, 18 November 1893):</a:t>
            </a:r>
            <a:r>
              <a:rPr lang="en-US" dirty="0">
                <a:latin typeface="Gill Sans MT" panose="020B0502020104020203" pitchFamily="34" charset="0"/>
              </a:rPr>
              <a:t> REJOICINGS. CHILDREN DANCE FOR JOY. The end of the strike has been signalized by rejoicings in all the affected districts.  </a:t>
            </a:r>
            <a:r>
              <a:rPr lang="en-US" b="1" dirty="0">
                <a:solidFill>
                  <a:srgbClr val="FF0000"/>
                </a:solidFill>
                <a:latin typeface="Gill Sans MT" panose="020B0502020104020203" pitchFamily="34" charset="0"/>
              </a:rPr>
              <a:t>Some of the reports showing the joy of the women and children are indeed pathetic.</a:t>
            </a:r>
            <a:r>
              <a:rPr lang="en-US" dirty="0">
                <a:latin typeface="Gill Sans MT" panose="020B0502020104020203" pitchFamily="34" charset="0"/>
              </a:rPr>
              <a:t>  [Emphasis QO, to point the classification of women with children in parts of this report.] The news of the settlement  was received at Castleford with wild excitement.  Men, women, and children danced for joy.  At Alfreton the men threw their caps in the air and cheered until they were hoarse.  In some places the church bells were rung during the evening, and in most places of worship in Derbyshire thanksgiving services will be held today.  When it became known in Bolton and the surrounding districts that the strike had been settled there was general rejoicing.  The miners and their wives manifested their satisfaction by dancing and singing in the streets, whilst the same spirit of hilarity characterized the gatherings at the soup kitchens.</a:t>
            </a:r>
          </a:p>
          <a:p>
            <a:r>
              <a:rPr lang="en-US" dirty="0">
                <a:latin typeface="Gill Sans MT" panose="020B0502020104020203" pitchFamily="34" charset="0"/>
              </a:rPr>
              <a:t>Describing the reception of the news at Barnsley a correspondent says:- It was the women that were the first to recover themselves.  The silence was broken by the exclamation which broke from a wan, tidy-looking woman with the inevitable shawl pinned over her head, “Eh, but that’s blessed news!” and then might be heard on all sides expressions of joy.  Hands were shaken, tears rolled down the women’s faces, and it was altogether a scene which is to be impressed on one’s memory as long as he or she lives.</a:t>
            </a:r>
          </a:p>
          <a:p>
            <a:r>
              <a:rPr lang="en-US" dirty="0">
                <a:latin typeface="Gill Sans MT" panose="020B0502020104020203" pitchFamily="34" charset="0"/>
              </a:rPr>
              <a:t>Telegrams received from the colliery districts to-day tell of great rejoicing among the mining population at the settlement of the struggle between the owners and the men.  In several towns and villages the town crier is going round with his bell informing the miners that they can resume work on Monday morning.</a:t>
            </a:r>
            <a:endParaRPr lang="en-GB" dirty="0">
              <a:latin typeface="Gill Sans MT" panose="020B0502020104020203" pitchFamily="34" charset="0"/>
            </a:endParaRPr>
          </a:p>
        </p:txBody>
      </p:sp>
      <p:sp>
        <p:nvSpPr>
          <p:cNvPr id="4" name="Slide Number Placeholder 3"/>
          <p:cNvSpPr>
            <a:spLocks noGrp="1"/>
          </p:cNvSpPr>
          <p:nvPr>
            <p:ph type="sldNum" sz="quarter" idx="5"/>
          </p:nvPr>
        </p:nvSpPr>
        <p:spPr/>
        <p:txBody>
          <a:bodyPr/>
          <a:lstStyle/>
          <a:p>
            <a:fld id="{B8150207-4657-47D1-BAA9-FCA4F92B7534}" type="slidenum">
              <a:rPr lang="en-GB" smtClean="0"/>
              <a:t>58</a:t>
            </a:fld>
            <a:endParaRPr lang="en-GB"/>
          </a:p>
        </p:txBody>
      </p:sp>
    </p:spTree>
    <p:extLst>
      <p:ext uri="{BB962C8B-B14F-4D97-AF65-F5344CB8AC3E}">
        <p14:creationId xmlns:p14="http://schemas.microsoft.com/office/powerpoint/2010/main" val="38564226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Gill Sans MT" panose="020B0502020104020203" pitchFamily="34" charset="0"/>
              </a:rPr>
              <a:t>Velázquez,  </a:t>
            </a:r>
            <a:r>
              <a:rPr lang="en-US" sz="2000" i="1" dirty="0">
                <a:latin typeface="Gill Sans MT" panose="020B0502020104020203" pitchFamily="34" charset="0"/>
              </a:rPr>
              <a:t>Aesop, </a:t>
            </a:r>
            <a:r>
              <a:rPr lang="en-US" i="1" dirty="0">
                <a:latin typeface="Gill Sans MT" panose="020B0502020104020203" pitchFamily="34" charset="0"/>
              </a:rPr>
              <a:t>c. </a:t>
            </a:r>
            <a:r>
              <a:rPr lang="en-US" dirty="0">
                <a:latin typeface="Gill Sans MT" panose="020B0502020104020203" pitchFamily="34" charset="0"/>
              </a:rPr>
              <a:t>1638.  </a:t>
            </a:r>
            <a:r>
              <a:rPr lang="en-GB" b="0" i="0" dirty="0">
                <a:solidFill>
                  <a:srgbClr val="202122"/>
                </a:solidFill>
                <a:effectLst/>
                <a:latin typeface="Gill Sans MT" panose="020B0502020104020203" pitchFamily="34" charset="0"/>
              </a:rPr>
              <a:t>Height 179 cm; width: 94 cm. Museo del Prado, Madrid.</a:t>
            </a:r>
            <a:endParaRPr lang="en-GB" dirty="0">
              <a:latin typeface="Gill Sans MT" panose="020B0502020104020203" pitchFamily="34" charset="0"/>
            </a:endParaRPr>
          </a:p>
          <a:p>
            <a:endParaRPr lang="en-GB" dirty="0"/>
          </a:p>
        </p:txBody>
      </p:sp>
      <p:sp>
        <p:nvSpPr>
          <p:cNvPr id="4" name="Slide Number Placeholder 3"/>
          <p:cNvSpPr>
            <a:spLocks noGrp="1"/>
          </p:cNvSpPr>
          <p:nvPr>
            <p:ph type="sldNum" sz="quarter" idx="5"/>
          </p:nvPr>
        </p:nvSpPr>
        <p:spPr/>
        <p:txBody>
          <a:bodyPr/>
          <a:lstStyle/>
          <a:p>
            <a:fld id="{B8150207-4657-47D1-BAA9-FCA4F92B7534}" type="slidenum">
              <a:rPr lang="en-GB" smtClean="0"/>
              <a:t>59</a:t>
            </a:fld>
            <a:endParaRPr lang="en-GB"/>
          </a:p>
        </p:txBody>
      </p:sp>
    </p:spTree>
    <p:extLst>
      <p:ext uri="{BB962C8B-B14F-4D97-AF65-F5344CB8AC3E}">
        <p14:creationId xmlns:p14="http://schemas.microsoft.com/office/powerpoint/2010/main" val="18530314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latin typeface="Gill Sans MT" panose="020B0502020104020203" pitchFamily="34" charset="0"/>
              </a:rPr>
              <a:t>The Mocking of Christ </a:t>
            </a:r>
            <a:r>
              <a:rPr lang="en-GB" sz="1200" dirty="0">
                <a:latin typeface="Gill Sans MT" panose="020B0502020104020203" pitchFamily="34" charset="0"/>
              </a:rPr>
              <a:t>in the </a:t>
            </a:r>
            <a:r>
              <a:rPr lang="en-GB" sz="1200" i="1" dirty="0">
                <a:latin typeface="Gill Sans MT" panose="020B0502020104020203" pitchFamily="34" charset="0"/>
              </a:rPr>
              <a:t>Speculum </a:t>
            </a:r>
            <a:r>
              <a:rPr lang="en-GB" sz="1200" i="1" dirty="0" err="1">
                <a:latin typeface="Gill Sans MT" panose="020B0502020104020203" pitchFamily="34" charset="0"/>
              </a:rPr>
              <a:t>Humanae</a:t>
            </a:r>
            <a:r>
              <a:rPr lang="en-GB" sz="1200" i="1" dirty="0">
                <a:latin typeface="Gill Sans MT" panose="020B0502020104020203" pitchFamily="34" charset="0"/>
              </a:rPr>
              <a:t> </a:t>
            </a:r>
            <a:r>
              <a:rPr lang="en-GB" sz="1200" i="1" dirty="0" err="1">
                <a:latin typeface="Gill Sans MT" panose="020B0502020104020203" pitchFamily="34" charset="0"/>
              </a:rPr>
              <a:t>Salvationis</a:t>
            </a:r>
            <a:r>
              <a:rPr lang="en-GB" sz="1200" dirty="0">
                <a:latin typeface="Gill Sans MT" panose="020B0502020104020203" pitchFamily="34" charset="0"/>
              </a:rPr>
              <a:t> [</a:t>
            </a:r>
            <a:r>
              <a:rPr lang="en-GB" sz="1200" i="1" dirty="0">
                <a:latin typeface="Gill Sans MT" panose="020B0502020104020203" pitchFamily="34" charset="0"/>
              </a:rPr>
              <a:t>The Mirror of Human Salvation</a:t>
            </a:r>
            <a:r>
              <a:rPr lang="en-GB" sz="1200" dirty="0">
                <a:latin typeface="Gill Sans MT" panose="020B0502020104020203" pitchFamily="34" charset="0"/>
              </a:rPr>
              <a:t>] of c. 1360 (ULB Darmstadt). Covering the face, beating, spitting, mockery.</a:t>
            </a:r>
          </a:p>
          <a:p>
            <a:endParaRPr lang="en-GB" dirty="0"/>
          </a:p>
        </p:txBody>
      </p:sp>
      <p:sp>
        <p:nvSpPr>
          <p:cNvPr id="4" name="Slide Number Placeholder 3"/>
          <p:cNvSpPr>
            <a:spLocks noGrp="1"/>
          </p:cNvSpPr>
          <p:nvPr>
            <p:ph type="sldNum" sz="quarter" idx="5"/>
          </p:nvPr>
        </p:nvSpPr>
        <p:spPr/>
        <p:txBody>
          <a:bodyPr/>
          <a:lstStyle/>
          <a:p>
            <a:fld id="{B8150207-4657-47D1-BAA9-FCA4F92B7534}" type="slidenum">
              <a:rPr lang="en-GB" smtClean="0"/>
              <a:t>60</a:t>
            </a:fld>
            <a:endParaRPr lang="en-GB"/>
          </a:p>
        </p:txBody>
      </p:sp>
    </p:spTree>
    <p:extLst>
      <p:ext uri="{BB962C8B-B14F-4D97-AF65-F5344CB8AC3E}">
        <p14:creationId xmlns:p14="http://schemas.microsoft.com/office/powerpoint/2010/main" val="5392075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Gill Sans MT" panose="020B0502020104020203" pitchFamily="34" charset="0"/>
              </a:rPr>
              <a:t>Tiepolo, </a:t>
            </a:r>
            <a:r>
              <a:rPr lang="en-GB" i="1" dirty="0">
                <a:latin typeface="Gill Sans MT" panose="020B0502020104020203" pitchFamily="34" charset="0"/>
              </a:rPr>
              <a:t>The Rage of Achilles</a:t>
            </a:r>
            <a:r>
              <a:rPr lang="en-GB" dirty="0">
                <a:latin typeface="Gill Sans MT" panose="020B0502020104020203" pitchFamily="34" charset="0"/>
              </a:rPr>
              <a:t>. To the left Agamemnon, right Achilles held back by Minerva/Athena pulling his hair.</a:t>
            </a:r>
          </a:p>
        </p:txBody>
      </p:sp>
      <p:sp>
        <p:nvSpPr>
          <p:cNvPr id="4" name="Slide Number Placeholder 3"/>
          <p:cNvSpPr>
            <a:spLocks noGrp="1"/>
          </p:cNvSpPr>
          <p:nvPr>
            <p:ph type="sldNum" sz="quarter" idx="10"/>
          </p:nvPr>
        </p:nvSpPr>
        <p:spPr/>
        <p:txBody>
          <a:bodyPr/>
          <a:lstStyle/>
          <a:p>
            <a:fld id="{B8150207-4657-47D1-BAA9-FCA4F92B7534}" type="slidenum">
              <a:rPr lang="en-GB" smtClean="0"/>
              <a:t>65</a:t>
            </a:fld>
            <a:endParaRPr lang="en-GB"/>
          </a:p>
        </p:txBody>
      </p:sp>
    </p:spTree>
    <p:extLst>
      <p:ext uri="{BB962C8B-B14F-4D97-AF65-F5344CB8AC3E}">
        <p14:creationId xmlns:p14="http://schemas.microsoft.com/office/powerpoint/2010/main" val="23973191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Gill Sans MT" panose="020B0502020104020203" pitchFamily="34" charset="0"/>
              </a:rPr>
              <a:t>See also: https://www.theguardian.com/books/2021/jul/18/jess-phillips-i-enjoy-feeling-angry-it-inspires-me and https://twitter.com/jessphillips/status/1266649401080123393?lang=en</a:t>
            </a:r>
            <a:endParaRPr lang="en-GB" dirty="0">
              <a:latin typeface="Gill Sans MT" panose="020B0502020104020203" pitchFamily="34" charset="0"/>
            </a:endParaRPr>
          </a:p>
        </p:txBody>
      </p:sp>
      <p:sp>
        <p:nvSpPr>
          <p:cNvPr id="4" name="Slide Number Placeholder 3"/>
          <p:cNvSpPr>
            <a:spLocks noGrp="1"/>
          </p:cNvSpPr>
          <p:nvPr>
            <p:ph type="sldNum" sz="quarter" idx="5"/>
          </p:nvPr>
        </p:nvSpPr>
        <p:spPr/>
        <p:txBody>
          <a:bodyPr/>
          <a:lstStyle/>
          <a:p>
            <a:fld id="{B8150207-4657-47D1-BAA9-FCA4F92B7534}" type="slidenum">
              <a:rPr lang="en-GB" smtClean="0"/>
              <a:t>66</a:t>
            </a:fld>
            <a:endParaRPr lang="en-GB"/>
          </a:p>
        </p:txBody>
      </p:sp>
    </p:spTree>
    <p:extLst>
      <p:ext uri="{BB962C8B-B14F-4D97-AF65-F5344CB8AC3E}">
        <p14:creationId xmlns:p14="http://schemas.microsoft.com/office/powerpoint/2010/main" val="964169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4103049"/>
            <a:ext cx="8420100" cy="2831159"/>
          </a:xfrm>
        </p:spPr>
        <p:txBody>
          <a:bodyPr/>
          <a:lstStyle/>
          <a:p>
            <a:r>
              <a:rPr lang="en-US"/>
              <a:t>Click to edit Master title style</a:t>
            </a:r>
          </a:p>
        </p:txBody>
      </p:sp>
      <p:sp>
        <p:nvSpPr>
          <p:cNvPr id="3" name="Subtitle 2"/>
          <p:cNvSpPr>
            <a:spLocks noGrp="1"/>
          </p:cNvSpPr>
          <p:nvPr>
            <p:ph type="subTitle" idx="1"/>
          </p:nvPr>
        </p:nvSpPr>
        <p:spPr>
          <a:xfrm>
            <a:off x="1485900" y="7484536"/>
            <a:ext cx="6934200" cy="3375377"/>
          </a:xfrm>
        </p:spPr>
        <p:txBody>
          <a:bodyPr/>
          <a:lstStyle>
            <a:lvl1pPr marL="0" indent="0" algn="ctr">
              <a:buNone/>
              <a:defRPr>
                <a:solidFill>
                  <a:schemeClr val="tx1">
                    <a:tint val="75000"/>
                  </a:schemeClr>
                </a:solidFill>
              </a:defRPr>
            </a:lvl1pPr>
            <a:lvl2pPr marL="536537" indent="0" algn="ctr">
              <a:buNone/>
              <a:defRPr>
                <a:solidFill>
                  <a:schemeClr val="tx1">
                    <a:tint val="75000"/>
                  </a:schemeClr>
                </a:solidFill>
              </a:defRPr>
            </a:lvl2pPr>
            <a:lvl3pPr marL="1073077" indent="0" algn="ctr">
              <a:buNone/>
              <a:defRPr>
                <a:solidFill>
                  <a:schemeClr val="tx1">
                    <a:tint val="75000"/>
                  </a:schemeClr>
                </a:solidFill>
              </a:defRPr>
            </a:lvl3pPr>
            <a:lvl4pPr marL="1609614" indent="0" algn="ctr">
              <a:buNone/>
              <a:defRPr>
                <a:solidFill>
                  <a:schemeClr val="tx1">
                    <a:tint val="75000"/>
                  </a:schemeClr>
                </a:solidFill>
              </a:defRPr>
            </a:lvl4pPr>
            <a:lvl5pPr marL="2146152" indent="0" algn="ctr">
              <a:buNone/>
              <a:defRPr>
                <a:solidFill>
                  <a:schemeClr val="tx1">
                    <a:tint val="75000"/>
                  </a:schemeClr>
                </a:solidFill>
              </a:defRPr>
            </a:lvl5pPr>
            <a:lvl6pPr marL="2682689" indent="0" algn="ctr">
              <a:buNone/>
              <a:defRPr>
                <a:solidFill>
                  <a:schemeClr val="tx1">
                    <a:tint val="75000"/>
                  </a:schemeClr>
                </a:solidFill>
              </a:defRPr>
            </a:lvl6pPr>
            <a:lvl7pPr marL="3219229" indent="0" algn="ctr">
              <a:buNone/>
              <a:defRPr>
                <a:solidFill>
                  <a:schemeClr val="tx1">
                    <a:tint val="75000"/>
                  </a:schemeClr>
                </a:solidFill>
              </a:defRPr>
            </a:lvl7pPr>
            <a:lvl8pPr marL="3755766" indent="0" algn="ctr">
              <a:buNone/>
              <a:defRPr>
                <a:solidFill>
                  <a:schemeClr val="tx1">
                    <a:tint val="75000"/>
                  </a:schemeClr>
                </a:solidFill>
              </a:defRPr>
            </a:lvl8pPr>
            <a:lvl9pPr marL="429230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defTabSz="1073077"/>
            <a:fld id="{CF0A36D3-6DD6-4322-8363-00B49B77C957}" type="datetime1">
              <a:rPr lang="en-US" smtClean="0">
                <a:solidFill>
                  <a:prstClr val="black">
                    <a:tint val="75000"/>
                  </a:prstClr>
                </a:solidFill>
              </a:rPr>
              <a:t>8/13/2021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73077"/>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a:t>
            </a:fld>
            <a:endParaRPr lang="en-US">
              <a:solidFill>
                <a:prstClr val="black">
                  <a:tint val="75000"/>
                </a:prstClr>
              </a:solidFill>
            </a:endParaRPr>
          </a:p>
        </p:txBody>
      </p:sp>
    </p:spTree>
    <p:extLst>
      <p:ext uri="{BB962C8B-B14F-4D97-AF65-F5344CB8AC3E}">
        <p14:creationId xmlns:p14="http://schemas.microsoft.com/office/powerpoint/2010/main" val="2355808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073077"/>
            <a:fld id="{E687841C-1854-46E8-B40B-D21B8B366A6E}" type="datetime1">
              <a:rPr lang="en-US" smtClean="0">
                <a:solidFill>
                  <a:prstClr val="black">
                    <a:tint val="75000"/>
                  </a:prstClr>
                </a:solidFill>
              </a:rPr>
              <a:t>8/13/2021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73077"/>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a:t>
            </a:fld>
            <a:endParaRPr lang="en-US">
              <a:solidFill>
                <a:prstClr val="black">
                  <a:tint val="75000"/>
                </a:prstClr>
              </a:solidFill>
            </a:endParaRPr>
          </a:p>
        </p:txBody>
      </p:sp>
    </p:spTree>
    <p:extLst>
      <p:ext uri="{BB962C8B-B14F-4D97-AF65-F5344CB8AC3E}">
        <p14:creationId xmlns:p14="http://schemas.microsoft.com/office/powerpoint/2010/main" val="2321524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8487367"/>
            <a:ext cx="8420100" cy="2623256"/>
          </a:xfrm>
        </p:spPr>
        <p:txBody>
          <a:bodyPr anchor="t"/>
          <a:lstStyle>
            <a:lvl1pPr algn="l">
              <a:defRPr sz="4696" b="1" cap="all"/>
            </a:lvl1pPr>
          </a:lstStyle>
          <a:p>
            <a:r>
              <a:rPr lang="en-US"/>
              <a:t>Click to edit Master title style</a:t>
            </a:r>
          </a:p>
        </p:txBody>
      </p:sp>
      <p:sp>
        <p:nvSpPr>
          <p:cNvPr id="3" name="Text Placeholder 2"/>
          <p:cNvSpPr>
            <a:spLocks noGrp="1"/>
          </p:cNvSpPr>
          <p:nvPr>
            <p:ph type="body" idx="1"/>
          </p:nvPr>
        </p:nvSpPr>
        <p:spPr>
          <a:xfrm>
            <a:off x="782506" y="5598120"/>
            <a:ext cx="8420100" cy="2889248"/>
          </a:xfrm>
        </p:spPr>
        <p:txBody>
          <a:bodyPr anchor="b"/>
          <a:lstStyle>
            <a:lvl1pPr marL="0" indent="0">
              <a:buNone/>
              <a:defRPr sz="2347">
                <a:solidFill>
                  <a:schemeClr val="tx1">
                    <a:tint val="75000"/>
                  </a:schemeClr>
                </a:solidFill>
              </a:defRPr>
            </a:lvl1pPr>
            <a:lvl2pPr marL="536537" indent="0">
              <a:buNone/>
              <a:defRPr sz="2113">
                <a:solidFill>
                  <a:schemeClr val="tx1">
                    <a:tint val="75000"/>
                  </a:schemeClr>
                </a:solidFill>
              </a:defRPr>
            </a:lvl2pPr>
            <a:lvl3pPr marL="1073077" indent="0">
              <a:buNone/>
              <a:defRPr sz="1877">
                <a:solidFill>
                  <a:schemeClr val="tx1">
                    <a:tint val="75000"/>
                  </a:schemeClr>
                </a:solidFill>
              </a:defRPr>
            </a:lvl3pPr>
            <a:lvl4pPr marL="1609614" indent="0">
              <a:buNone/>
              <a:defRPr sz="1644">
                <a:solidFill>
                  <a:schemeClr val="tx1">
                    <a:tint val="75000"/>
                  </a:schemeClr>
                </a:solidFill>
              </a:defRPr>
            </a:lvl4pPr>
            <a:lvl5pPr marL="2146152" indent="0">
              <a:buNone/>
              <a:defRPr sz="1644">
                <a:solidFill>
                  <a:schemeClr val="tx1">
                    <a:tint val="75000"/>
                  </a:schemeClr>
                </a:solidFill>
              </a:defRPr>
            </a:lvl5pPr>
            <a:lvl6pPr marL="2682689" indent="0">
              <a:buNone/>
              <a:defRPr sz="1644">
                <a:solidFill>
                  <a:schemeClr val="tx1">
                    <a:tint val="75000"/>
                  </a:schemeClr>
                </a:solidFill>
              </a:defRPr>
            </a:lvl6pPr>
            <a:lvl7pPr marL="3219229" indent="0">
              <a:buNone/>
              <a:defRPr sz="1644">
                <a:solidFill>
                  <a:schemeClr val="tx1">
                    <a:tint val="75000"/>
                  </a:schemeClr>
                </a:solidFill>
              </a:defRPr>
            </a:lvl7pPr>
            <a:lvl8pPr marL="3755766" indent="0">
              <a:buNone/>
              <a:defRPr sz="1644">
                <a:solidFill>
                  <a:schemeClr val="tx1">
                    <a:tint val="75000"/>
                  </a:schemeClr>
                </a:solidFill>
              </a:defRPr>
            </a:lvl8pPr>
            <a:lvl9pPr marL="4292302" indent="0">
              <a:buNone/>
              <a:defRPr sz="164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defTabSz="1073077"/>
            <a:fld id="{D947B381-FF48-4B96-A10D-2401771D1236}" type="datetime1">
              <a:rPr lang="en-US" smtClean="0">
                <a:solidFill>
                  <a:prstClr val="black">
                    <a:tint val="75000"/>
                  </a:prstClr>
                </a:solidFill>
              </a:rPr>
              <a:t>8/13/2021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73077"/>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a:t>
            </a:fld>
            <a:endParaRPr lang="en-US">
              <a:solidFill>
                <a:prstClr val="black">
                  <a:tint val="75000"/>
                </a:prstClr>
              </a:solidFill>
            </a:endParaRPr>
          </a:p>
        </p:txBody>
      </p:sp>
    </p:spTree>
    <p:extLst>
      <p:ext uri="{BB962C8B-B14F-4D97-AF65-F5344CB8AC3E}">
        <p14:creationId xmlns:p14="http://schemas.microsoft.com/office/powerpoint/2010/main" val="1925852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95300" y="3081873"/>
            <a:ext cx="4375150" cy="8716669"/>
          </a:xfrm>
        </p:spPr>
        <p:txBody>
          <a:bodyPr/>
          <a:lstStyle>
            <a:lvl1pPr>
              <a:defRPr sz="3284"/>
            </a:lvl1pPr>
            <a:lvl2pPr>
              <a:defRPr sz="2817"/>
            </a:lvl2pPr>
            <a:lvl3pPr>
              <a:defRPr sz="2347"/>
            </a:lvl3pPr>
            <a:lvl4pPr>
              <a:defRPr sz="2113"/>
            </a:lvl4pPr>
            <a:lvl5pPr>
              <a:defRPr sz="2113"/>
            </a:lvl5pPr>
            <a:lvl6pPr>
              <a:defRPr sz="2113"/>
            </a:lvl6pPr>
            <a:lvl7pPr>
              <a:defRPr sz="2113"/>
            </a:lvl7pPr>
            <a:lvl8pPr>
              <a:defRPr sz="2113"/>
            </a:lvl8pPr>
            <a:lvl9pPr>
              <a:defRPr sz="21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35551" y="3081873"/>
            <a:ext cx="4375150" cy="8716669"/>
          </a:xfrm>
        </p:spPr>
        <p:txBody>
          <a:bodyPr/>
          <a:lstStyle>
            <a:lvl1pPr>
              <a:defRPr sz="3284"/>
            </a:lvl1pPr>
            <a:lvl2pPr>
              <a:defRPr sz="2817"/>
            </a:lvl2pPr>
            <a:lvl3pPr>
              <a:defRPr sz="2347"/>
            </a:lvl3pPr>
            <a:lvl4pPr>
              <a:defRPr sz="2113"/>
            </a:lvl4pPr>
            <a:lvl5pPr>
              <a:defRPr sz="2113"/>
            </a:lvl5pPr>
            <a:lvl6pPr>
              <a:defRPr sz="2113"/>
            </a:lvl6pPr>
            <a:lvl7pPr>
              <a:defRPr sz="2113"/>
            </a:lvl7pPr>
            <a:lvl8pPr>
              <a:defRPr sz="2113"/>
            </a:lvl8pPr>
            <a:lvl9pPr>
              <a:defRPr sz="21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defTabSz="1073077"/>
            <a:fld id="{11225927-F32F-4AE3-BB16-6F4A58495D0A}" type="datetime1">
              <a:rPr lang="en-US" smtClean="0">
                <a:solidFill>
                  <a:prstClr val="black">
                    <a:tint val="75000"/>
                  </a:prstClr>
                </a:solidFill>
              </a:rPr>
              <a:t>8/13/2021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73077"/>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a:t>
            </a:fld>
            <a:endParaRPr lang="en-US">
              <a:solidFill>
                <a:prstClr val="black">
                  <a:tint val="75000"/>
                </a:prstClr>
              </a:solidFill>
            </a:endParaRPr>
          </a:p>
        </p:txBody>
      </p:sp>
    </p:spTree>
    <p:extLst>
      <p:ext uri="{BB962C8B-B14F-4D97-AF65-F5344CB8AC3E}">
        <p14:creationId xmlns:p14="http://schemas.microsoft.com/office/powerpoint/2010/main" val="2170546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95304" y="2956515"/>
            <a:ext cx="4376870" cy="1232135"/>
          </a:xfrm>
        </p:spPr>
        <p:txBody>
          <a:bodyPr anchor="b"/>
          <a:lstStyle>
            <a:lvl1pPr marL="0" indent="0">
              <a:buNone/>
              <a:defRPr sz="2817" b="1"/>
            </a:lvl1pPr>
            <a:lvl2pPr marL="536537" indent="0">
              <a:buNone/>
              <a:defRPr sz="2347" b="1"/>
            </a:lvl2pPr>
            <a:lvl3pPr marL="1073077" indent="0">
              <a:buNone/>
              <a:defRPr sz="2113" b="1"/>
            </a:lvl3pPr>
            <a:lvl4pPr marL="1609614" indent="0">
              <a:buNone/>
              <a:defRPr sz="1877" b="1"/>
            </a:lvl4pPr>
            <a:lvl5pPr marL="2146152" indent="0">
              <a:buNone/>
              <a:defRPr sz="1877" b="1"/>
            </a:lvl5pPr>
            <a:lvl6pPr marL="2682689" indent="0">
              <a:buNone/>
              <a:defRPr sz="1877" b="1"/>
            </a:lvl6pPr>
            <a:lvl7pPr marL="3219229" indent="0">
              <a:buNone/>
              <a:defRPr sz="1877" b="1"/>
            </a:lvl7pPr>
            <a:lvl8pPr marL="3755766" indent="0">
              <a:buNone/>
              <a:defRPr sz="1877" b="1"/>
            </a:lvl8pPr>
            <a:lvl9pPr marL="4292302" indent="0">
              <a:buNone/>
              <a:defRPr sz="1877" b="1"/>
            </a:lvl9pPr>
          </a:lstStyle>
          <a:p>
            <a:pPr lvl="0"/>
            <a:r>
              <a:rPr lang="en-US"/>
              <a:t>Click to edit Master text styles</a:t>
            </a:r>
          </a:p>
        </p:txBody>
      </p:sp>
      <p:sp>
        <p:nvSpPr>
          <p:cNvPr id="4" name="Content Placeholder 3"/>
          <p:cNvSpPr>
            <a:spLocks noGrp="1"/>
          </p:cNvSpPr>
          <p:nvPr>
            <p:ph sz="half" idx="2"/>
          </p:nvPr>
        </p:nvSpPr>
        <p:spPr>
          <a:xfrm>
            <a:off x="495304" y="4188648"/>
            <a:ext cx="4376870" cy="7609888"/>
          </a:xfrm>
        </p:spPr>
        <p:txBody>
          <a:bodyPr/>
          <a:lstStyle>
            <a:lvl1pPr>
              <a:defRPr sz="2817"/>
            </a:lvl1pPr>
            <a:lvl2pPr>
              <a:defRPr sz="2347"/>
            </a:lvl2pPr>
            <a:lvl3pPr>
              <a:defRPr sz="2113"/>
            </a:lvl3pPr>
            <a:lvl4pPr>
              <a:defRPr sz="1877"/>
            </a:lvl4pPr>
            <a:lvl5pPr>
              <a:defRPr sz="1877"/>
            </a:lvl5pPr>
            <a:lvl6pPr>
              <a:defRPr sz="1877"/>
            </a:lvl6pPr>
            <a:lvl7pPr>
              <a:defRPr sz="1877"/>
            </a:lvl7pPr>
            <a:lvl8pPr>
              <a:defRPr sz="1877"/>
            </a:lvl8pPr>
            <a:lvl9pPr>
              <a:defRPr sz="187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115" y="2956515"/>
            <a:ext cx="4378589" cy="1232135"/>
          </a:xfrm>
        </p:spPr>
        <p:txBody>
          <a:bodyPr anchor="b"/>
          <a:lstStyle>
            <a:lvl1pPr marL="0" indent="0">
              <a:buNone/>
              <a:defRPr sz="2817" b="1"/>
            </a:lvl1pPr>
            <a:lvl2pPr marL="536537" indent="0">
              <a:buNone/>
              <a:defRPr sz="2347" b="1"/>
            </a:lvl2pPr>
            <a:lvl3pPr marL="1073077" indent="0">
              <a:buNone/>
              <a:defRPr sz="2113" b="1"/>
            </a:lvl3pPr>
            <a:lvl4pPr marL="1609614" indent="0">
              <a:buNone/>
              <a:defRPr sz="1877" b="1"/>
            </a:lvl4pPr>
            <a:lvl5pPr marL="2146152" indent="0">
              <a:buNone/>
              <a:defRPr sz="1877" b="1"/>
            </a:lvl5pPr>
            <a:lvl6pPr marL="2682689" indent="0">
              <a:buNone/>
              <a:defRPr sz="1877" b="1"/>
            </a:lvl6pPr>
            <a:lvl7pPr marL="3219229" indent="0">
              <a:buNone/>
              <a:defRPr sz="1877" b="1"/>
            </a:lvl7pPr>
            <a:lvl8pPr marL="3755766" indent="0">
              <a:buNone/>
              <a:defRPr sz="1877" b="1"/>
            </a:lvl8pPr>
            <a:lvl9pPr marL="4292302" indent="0">
              <a:buNone/>
              <a:defRPr sz="1877" b="1"/>
            </a:lvl9pPr>
          </a:lstStyle>
          <a:p>
            <a:pPr lvl="0"/>
            <a:r>
              <a:rPr lang="en-US"/>
              <a:t>Click to edit Master text styles</a:t>
            </a:r>
          </a:p>
        </p:txBody>
      </p:sp>
      <p:sp>
        <p:nvSpPr>
          <p:cNvPr id="6" name="Content Placeholder 5"/>
          <p:cNvSpPr>
            <a:spLocks noGrp="1"/>
          </p:cNvSpPr>
          <p:nvPr>
            <p:ph sz="quarter" idx="4"/>
          </p:nvPr>
        </p:nvSpPr>
        <p:spPr>
          <a:xfrm>
            <a:off x="5032115" y="4188648"/>
            <a:ext cx="4378589" cy="7609888"/>
          </a:xfrm>
        </p:spPr>
        <p:txBody>
          <a:bodyPr/>
          <a:lstStyle>
            <a:lvl1pPr>
              <a:defRPr sz="2817"/>
            </a:lvl1pPr>
            <a:lvl2pPr>
              <a:defRPr sz="2347"/>
            </a:lvl2pPr>
            <a:lvl3pPr>
              <a:defRPr sz="2113"/>
            </a:lvl3pPr>
            <a:lvl4pPr>
              <a:defRPr sz="1877"/>
            </a:lvl4pPr>
            <a:lvl5pPr>
              <a:defRPr sz="1877"/>
            </a:lvl5pPr>
            <a:lvl6pPr>
              <a:defRPr sz="1877"/>
            </a:lvl6pPr>
            <a:lvl7pPr>
              <a:defRPr sz="1877"/>
            </a:lvl7pPr>
            <a:lvl8pPr>
              <a:defRPr sz="1877"/>
            </a:lvl8pPr>
            <a:lvl9pPr>
              <a:defRPr sz="187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defTabSz="1073077"/>
            <a:fld id="{6A3DE2D7-8ADD-4B71-8F33-68BA255BF915}" type="datetime1">
              <a:rPr lang="en-US" smtClean="0">
                <a:solidFill>
                  <a:prstClr val="black">
                    <a:tint val="75000"/>
                  </a:prstClr>
                </a:solidFill>
              </a:rPr>
              <a:t>8/13/2021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1073077"/>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a:t>
            </a:fld>
            <a:endParaRPr lang="en-US">
              <a:solidFill>
                <a:prstClr val="black">
                  <a:tint val="75000"/>
                </a:prstClr>
              </a:solidFill>
            </a:endParaRPr>
          </a:p>
        </p:txBody>
      </p:sp>
    </p:spTree>
    <p:extLst>
      <p:ext uri="{BB962C8B-B14F-4D97-AF65-F5344CB8AC3E}">
        <p14:creationId xmlns:p14="http://schemas.microsoft.com/office/powerpoint/2010/main" val="3026695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1073077"/>
            <a:fld id="{6A4F17D3-86A9-486B-867B-675E274623E6}" type="datetime1">
              <a:rPr lang="en-US" smtClean="0">
                <a:solidFill>
                  <a:prstClr val="black">
                    <a:tint val="75000"/>
                  </a:prstClr>
                </a:solidFill>
              </a:rPr>
              <a:t>8/13/2021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1073077"/>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a:t>
            </a:fld>
            <a:endParaRPr lang="en-US">
              <a:solidFill>
                <a:prstClr val="black">
                  <a:tint val="75000"/>
                </a:prstClr>
              </a:solidFill>
            </a:endParaRPr>
          </a:p>
        </p:txBody>
      </p:sp>
    </p:spTree>
    <p:extLst>
      <p:ext uri="{BB962C8B-B14F-4D97-AF65-F5344CB8AC3E}">
        <p14:creationId xmlns:p14="http://schemas.microsoft.com/office/powerpoint/2010/main" val="2007815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1073077"/>
            <a:fld id="{829DB143-59B1-4E13-A435-A0A02C43EBC9}" type="datetime1">
              <a:rPr lang="en-US" smtClean="0">
                <a:solidFill>
                  <a:prstClr val="black">
                    <a:tint val="75000"/>
                  </a:prstClr>
                </a:solidFill>
              </a:rPr>
              <a:t>8/13/2021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1073077"/>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a:t>
            </a:fld>
            <a:endParaRPr lang="en-US">
              <a:solidFill>
                <a:prstClr val="black">
                  <a:tint val="75000"/>
                </a:prstClr>
              </a:solidFill>
            </a:endParaRPr>
          </a:p>
        </p:txBody>
      </p:sp>
    </p:spTree>
    <p:extLst>
      <p:ext uri="{BB962C8B-B14F-4D97-AF65-F5344CB8AC3E}">
        <p14:creationId xmlns:p14="http://schemas.microsoft.com/office/powerpoint/2010/main" val="2793570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4" y="525877"/>
            <a:ext cx="3259006" cy="2238023"/>
          </a:xfrm>
        </p:spPr>
        <p:txBody>
          <a:bodyPr anchor="b"/>
          <a:lstStyle>
            <a:lvl1pPr algn="l">
              <a:defRPr sz="2347" b="1"/>
            </a:lvl1pPr>
          </a:lstStyle>
          <a:p>
            <a:r>
              <a:rPr lang="en-US"/>
              <a:t>Click to edit Master title style</a:t>
            </a:r>
          </a:p>
        </p:txBody>
      </p:sp>
      <p:sp>
        <p:nvSpPr>
          <p:cNvPr id="3" name="Content Placeholder 2"/>
          <p:cNvSpPr>
            <a:spLocks noGrp="1"/>
          </p:cNvSpPr>
          <p:nvPr>
            <p:ph idx="1"/>
          </p:nvPr>
        </p:nvSpPr>
        <p:spPr>
          <a:xfrm>
            <a:off x="3872974" y="525882"/>
            <a:ext cx="5537730" cy="11272663"/>
          </a:xfrm>
        </p:spPr>
        <p:txBody>
          <a:bodyPr/>
          <a:lstStyle>
            <a:lvl1pPr>
              <a:defRPr sz="3755"/>
            </a:lvl1pPr>
            <a:lvl2pPr>
              <a:defRPr sz="3284"/>
            </a:lvl2pPr>
            <a:lvl3pPr>
              <a:defRPr sz="2817"/>
            </a:lvl3pPr>
            <a:lvl4pPr>
              <a:defRPr sz="2347"/>
            </a:lvl4pPr>
            <a:lvl5pPr>
              <a:defRPr sz="2347"/>
            </a:lvl5pPr>
            <a:lvl6pPr>
              <a:defRPr sz="2347"/>
            </a:lvl6pPr>
            <a:lvl7pPr>
              <a:defRPr sz="2347"/>
            </a:lvl7pPr>
            <a:lvl8pPr>
              <a:defRPr sz="2347"/>
            </a:lvl8pPr>
            <a:lvl9pPr>
              <a:defRPr sz="234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4" y="2763903"/>
            <a:ext cx="3259006" cy="9034640"/>
          </a:xfrm>
        </p:spPr>
        <p:txBody>
          <a:bodyPr/>
          <a:lstStyle>
            <a:lvl1pPr marL="0" indent="0">
              <a:buNone/>
              <a:defRPr sz="1644"/>
            </a:lvl1pPr>
            <a:lvl2pPr marL="536537" indent="0">
              <a:buNone/>
              <a:defRPr sz="1407"/>
            </a:lvl2pPr>
            <a:lvl3pPr marL="1073077" indent="0">
              <a:buNone/>
              <a:defRPr sz="1173"/>
            </a:lvl3pPr>
            <a:lvl4pPr marL="1609614" indent="0">
              <a:buNone/>
              <a:defRPr sz="1057"/>
            </a:lvl4pPr>
            <a:lvl5pPr marL="2146152" indent="0">
              <a:buNone/>
              <a:defRPr sz="1057"/>
            </a:lvl5pPr>
            <a:lvl6pPr marL="2682689" indent="0">
              <a:buNone/>
              <a:defRPr sz="1057"/>
            </a:lvl6pPr>
            <a:lvl7pPr marL="3219229" indent="0">
              <a:buNone/>
              <a:defRPr sz="1057"/>
            </a:lvl7pPr>
            <a:lvl8pPr marL="3755766" indent="0">
              <a:buNone/>
              <a:defRPr sz="1057"/>
            </a:lvl8pPr>
            <a:lvl9pPr marL="4292302" indent="0">
              <a:buNone/>
              <a:defRPr sz="1057"/>
            </a:lvl9pPr>
          </a:lstStyle>
          <a:p>
            <a:pPr lvl="0"/>
            <a:r>
              <a:rPr lang="en-US"/>
              <a:t>Click to edit Master text styles</a:t>
            </a:r>
          </a:p>
        </p:txBody>
      </p:sp>
      <p:sp>
        <p:nvSpPr>
          <p:cNvPr id="5" name="Date Placeholder 4"/>
          <p:cNvSpPr>
            <a:spLocks noGrp="1"/>
          </p:cNvSpPr>
          <p:nvPr>
            <p:ph type="dt" sz="half" idx="10"/>
          </p:nvPr>
        </p:nvSpPr>
        <p:spPr/>
        <p:txBody>
          <a:bodyPr/>
          <a:lstStyle/>
          <a:p>
            <a:pPr defTabSz="1073077"/>
            <a:fld id="{9AF12F76-DBC0-4716-92AC-8D66047EA114}" type="datetime1">
              <a:rPr lang="en-US" smtClean="0">
                <a:solidFill>
                  <a:prstClr val="black">
                    <a:tint val="75000"/>
                  </a:prstClr>
                </a:solidFill>
              </a:rPr>
              <a:t>8/13/2021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73077"/>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a:t>
            </a:fld>
            <a:endParaRPr lang="en-US">
              <a:solidFill>
                <a:prstClr val="black">
                  <a:tint val="75000"/>
                </a:prstClr>
              </a:solidFill>
            </a:endParaRPr>
          </a:p>
        </p:txBody>
      </p:sp>
    </p:spTree>
    <p:extLst>
      <p:ext uri="{BB962C8B-B14F-4D97-AF65-F5344CB8AC3E}">
        <p14:creationId xmlns:p14="http://schemas.microsoft.com/office/powerpoint/2010/main" val="1190332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9245603"/>
            <a:ext cx="5943600" cy="1091496"/>
          </a:xfrm>
        </p:spPr>
        <p:txBody>
          <a:bodyPr anchor="b"/>
          <a:lstStyle>
            <a:lvl1pPr algn="l">
              <a:defRPr sz="2347" b="1"/>
            </a:lvl1pPr>
          </a:lstStyle>
          <a:p>
            <a:r>
              <a:rPr lang="en-US"/>
              <a:t>Click to edit Master title style</a:t>
            </a:r>
          </a:p>
        </p:txBody>
      </p:sp>
      <p:sp>
        <p:nvSpPr>
          <p:cNvPr id="3" name="Picture Placeholder 2"/>
          <p:cNvSpPr>
            <a:spLocks noGrp="1"/>
          </p:cNvSpPr>
          <p:nvPr>
            <p:ph type="pic" idx="1"/>
          </p:nvPr>
        </p:nvSpPr>
        <p:spPr>
          <a:xfrm>
            <a:off x="1941645" y="1180159"/>
            <a:ext cx="5943600" cy="7924800"/>
          </a:xfrm>
        </p:spPr>
        <p:txBody>
          <a:bodyPr/>
          <a:lstStyle>
            <a:lvl1pPr marL="0" indent="0">
              <a:buNone/>
              <a:defRPr sz="3755"/>
            </a:lvl1pPr>
            <a:lvl2pPr marL="536537" indent="0">
              <a:buNone/>
              <a:defRPr sz="3284"/>
            </a:lvl2pPr>
            <a:lvl3pPr marL="1073077" indent="0">
              <a:buNone/>
              <a:defRPr sz="2817"/>
            </a:lvl3pPr>
            <a:lvl4pPr marL="1609614" indent="0">
              <a:buNone/>
              <a:defRPr sz="2347"/>
            </a:lvl4pPr>
            <a:lvl5pPr marL="2146152" indent="0">
              <a:buNone/>
              <a:defRPr sz="2347"/>
            </a:lvl5pPr>
            <a:lvl6pPr marL="2682689" indent="0">
              <a:buNone/>
              <a:defRPr sz="2347"/>
            </a:lvl6pPr>
            <a:lvl7pPr marL="3219229" indent="0">
              <a:buNone/>
              <a:defRPr sz="2347"/>
            </a:lvl7pPr>
            <a:lvl8pPr marL="3755766" indent="0">
              <a:buNone/>
              <a:defRPr sz="2347"/>
            </a:lvl8pPr>
            <a:lvl9pPr marL="4292302" indent="0">
              <a:buNone/>
              <a:defRPr sz="2347"/>
            </a:lvl9pPr>
          </a:lstStyle>
          <a:p>
            <a:endParaRPr lang="en-US"/>
          </a:p>
        </p:txBody>
      </p:sp>
      <p:sp>
        <p:nvSpPr>
          <p:cNvPr id="4" name="Text Placeholder 3"/>
          <p:cNvSpPr>
            <a:spLocks noGrp="1"/>
          </p:cNvSpPr>
          <p:nvPr>
            <p:ph type="body" sz="half" idx="2"/>
          </p:nvPr>
        </p:nvSpPr>
        <p:spPr>
          <a:xfrm>
            <a:off x="1941645" y="10337099"/>
            <a:ext cx="5943600" cy="1550104"/>
          </a:xfrm>
        </p:spPr>
        <p:txBody>
          <a:bodyPr/>
          <a:lstStyle>
            <a:lvl1pPr marL="0" indent="0">
              <a:buNone/>
              <a:defRPr sz="1644"/>
            </a:lvl1pPr>
            <a:lvl2pPr marL="536537" indent="0">
              <a:buNone/>
              <a:defRPr sz="1407"/>
            </a:lvl2pPr>
            <a:lvl3pPr marL="1073077" indent="0">
              <a:buNone/>
              <a:defRPr sz="1173"/>
            </a:lvl3pPr>
            <a:lvl4pPr marL="1609614" indent="0">
              <a:buNone/>
              <a:defRPr sz="1057"/>
            </a:lvl4pPr>
            <a:lvl5pPr marL="2146152" indent="0">
              <a:buNone/>
              <a:defRPr sz="1057"/>
            </a:lvl5pPr>
            <a:lvl6pPr marL="2682689" indent="0">
              <a:buNone/>
              <a:defRPr sz="1057"/>
            </a:lvl6pPr>
            <a:lvl7pPr marL="3219229" indent="0">
              <a:buNone/>
              <a:defRPr sz="1057"/>
            </a:lvl7pPr>
            <a:lvl8pPr marL="3755766" indent="0">
              <a:buNone/>
              <a:defRPr sz="1057"/>
            </a:lvl8pPr>
            <a:lvl9pPr marL="4292302" indent="0">
              <a:buNone/>
              <a:defRPr sz="1057"/>
            </a:lvl9pPr>
          </a:lstStyle>
          <a:p>
            <a:pPr lvl="0"/>
            <a:r>
              <a:rPr lang="en-US"/>
              <a:t>Click to edit Master text styles</a:t>
            </a:r>
          </a:p>
        </p:txBody>
      </p:sp>
      <p:sp>
        <p:nvSpPr>
          <p:cNvPr id="5" name="Date Placeholder 4"/>
          <p:cNvSpPr>
            <a:spLocks noGrp="1"/>
          </p:cNvSpPr>
          <p:nvPr>
            <p:ph type="dt" sz="half" idx="10"/>
          </p:nvPr>
        </p:nvSpPr>
        <p:spPr/>
        <p:txBody>
          <a:bodyPr/>
          <a:lstStyle/>
          <a:p>
            <a:pPr defTabSz="1073077"/>
            <a:fld id="{A57B6BD0-1C58-4B75-B75B-C4B21FAFF312}" type="datetime1">
              <a:rPr lang="en-US" smtClean="0">
                <a:solidFill>
                  <a:prstClr val="black">
                    <a:tint val="75000"/>
                  </a:prstClr>
                </a:solidFill>
              </a:rPr>
              <a:t>8/13/2021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73077"/>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a:t>
            </a:fld>
            <a:endParaRPr lang="en-US">
              <a:solidFill>
                <a:prstClr val="black">
                  <a:tint val="75000"/>
                </a:prstClr>
              </a:solidFill>
            </a:endParaRPr>
          </a:p>
        </p:txBody>
      </p:sp>
    </p:spTree>
    <p:extLst>
      <p:ext uri="{BB962C8B-B14F-4D97-AF65-F5344CB8AC3E}">
        <p14:creationId xmlns:p14="http://schemas.microsoft.com/office/powerpoint/2010/main" val="4038114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073077"/>
            <a:fld id="{F8361E92-EFAE-479E-AC84-D2B4CDBCFC4C}" type="datetime1">
              <a:rPr lang="en-US" smtClean="0">
                <a:solidFill>
                  <a:prstClr val="black">
                    <a:tint val="75000"/>
                  </a:prstClr>
                </a:solidFill>
              </a:rPr>
              <a:t>8/13/2021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73077"/>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a:t>
            </a:fld>
            <a:endParaRPr lang="en-US">
              <a:solidFill>
                <a:prstClr val="black">
                  <a:tint val="75000"/>
                </a:prstClr>
              </a:solidFill>
            </a:endParaRPr>
          </a:p>
        </p:txBody>
      </p:sp>
    </p:spTree>
    <p:extLst>
      <p:ext uri="{BB962C8B-B14F-4D97-AF65-F5344CB8AC3E}">
        <p14:creationId xmlns:p14="http://schemas.microsoft.com/office/powerpoint/2010/main" val="2230119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528939"/>
            <a:ext cx="2228850" cy="1126960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95301" y="528939"/>
            <a:ext cx="6521450" cy="112696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073077"/>
            <a:fld id="{EEB5ACC0-4A7B-441C-8596-6262FB983166}" type="datetime1">
              <a:rPr lang="en-US" smtClean="0">
                <a:solidFill>
                  <a:prstClr val="black">
                    <a:tint val="75000"/>
                  </a:prstClr>
                </a:solidFill>
              </a:rPr>
              <a:t>8/13/2021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73077"/>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a:t>
            </a:fld>
            <a:endParaRPr lang="en-US">
              <a:solidFill>
                <a:prstClr val="black">
                  <a:tint val="75000"/>
                </a:prstClr>
              </a:solidFill>
            </a:endParaRPr>
          </a:p>
        </p:txBody>
      </p:sp>
    </p:spTree>
    <p:extLst>
      <p:ext uri="{BB962C8B-B14F-4D97-AF65-F5344CB8AC3E}">
        <p14:creationId xmlns:p14="http://schemas.microsoft.com/office/powerpoint/2010/main" val="3809501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528932"/>
            <a:ext cx="8915400" cy="220133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95300" y="3081873"/>
            <a:ext cx="8915400" cy="87166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95301" y="12241865"/>
            <a:ext cx="2311400" cy="703203"/>
          </a:xfrm>
          <a:prstGeom prst="rect">
            <a:avLst/>
          </a:prstGeom>
        </p:spPr>
        <p:txBody>
          <a:bodyPr vert="horz" lIns="91440" tIns="45720" rIns="91440" bIns="45720" rtlCol="0" anchor="ctr"/>
          <a:lstStyle>
            <a:lvl1pPr algn="l">
              <a:defRPr sz="1407">
                <a:solidFill>
                  <a:schemeClr val="tx1">
                    <a:tint val="75000"/>
                  </a:schemeClr>
                </a:solidFill>
              </a:defRPr>
            </a:lvl1pPr>
          </a:lstStyle>
          <a:p>
            <a:pPr defTabSz="1073077"/>
            <a:fld id="{95D76AC2-4072-40C1-A4BB-A1CE02840696}" type="datetime1">
              <a:rPr lang="en-US" smtClean="0">
                <a:solidFill>
                  <a:prstClr val="black">
                    <a:tint val="75000"/>
                  </a:prstClr>
                </a:solidFill>
              </a:rPr>
              <a:t>8/13/2021</a:t>
            </a:fld>
            <a:endParaRPr lang="en-US">
              <a:solidFill>
                <a:prstClr val="black">
                  <a:tint val="75000"/>
                </a:prstClr>
              </a:solidFill>
            </a:endParaRPr>
          </a:p>
        </p:txBody>
      </p:sp>
      <p:sp>
        <p:nvSpPr>
          <p:cNvPr id="5" name="Footer Placeholder 4"/>
          <p:cNvSpPr>
            <a:spLocks noGrp="1"/>
          </p:cNvSpPr>
          <p:nvPr>
            <p:ph type="ftr" sz="quarter" idx="3"/>
          </p:nvPr>
        </p:nvSpPr>
        <p:spPr>
          <a:xfrm>
            <a:off x="3384551" y="12241865"/>
            <a:ext cx="3136900" cy="703203"/>
          </a:xfrm>
          <a:prstGeom prst="rect">
            <a:avLst/>
          </a:prstGeom>
        </p:spPr>
        <p:txBody>
          <a:bodyPr vert="horz" lIns="91440" tIns="45720" rIns="91440" bIns="45720" rtlCol="0" anchor="ctr"/>
          <a:lstStyle>
            <a:lvl1pPr algn="ctr">
              <a:defRPr sz="1407">
                <a:solidFill>
                  <a:schemeClr val="tx1">
                    <a:tint val="75000"/>
                  </a:schemeClr>
                </a:solidFill>
              </a:defRPr>
            </a:lvl1pPr>
          </a:lstStyle>
          <a:p>
            <a:pPr defTabSz="1073077"/>
            <a:endParaRPr lang="en-US">
              <a:solidFill>
                <a:prstClr val="black">
                  <a:tint val="75000"/>
                </a:prstClr>
              </a:solidFill>
            </a:endParaRPr>
          </a:p>
        </p:txBody>
      </p:sp>
      <p:sp>
        <p:nvSpPr>
          <p:cNvPr id="6" name="Slide Number Placeholder 5"/>
          <p:cNvSpPr>
            <a:spLocks noGrp="1"/>
          </p:cNvSpPr>
          <p:nvPr>
            <p:ph type="sldNum" sz="quarter" idx="4"/>
          </p:nvPr>
        </p:nvSpPr>
        <p:spPr>
          <a:xfrm>
            <a:off x="7099300" y="12241865"/>
            <a:ext cx="2311400" cy="703203"/>
          </a:xfrm>
          <a:prstGeom prst="rect">
            <a:avLst/>
          </a:prstGeom>
        </p:spPr>
        <p:txBody>
          <a:bodyPr vert="horz" lIns="91440" tIns="45720" rIns="91440" bIns="45720" rtlCol="0" anchor="ctr"/>
          <a:lstStyle>
            <a:lvl1pPr algn="r">
              <a:defRPr sz="1407">
                <a:solidFill>
                  <a:schemeClr val="tx1">
                    <a:tint val="75000"/>
                  </a:schemeClr>
                </a:solidFill>
              </a:defRPr>
            </a:lvl1pPr>
          </a:lstStyle>
          <a:p>
            <a:pPr defTabSz="1073077"/>
            <a:fld id="{74BF1FB9-1435-47DE-A809-3CB7589754E5}" type="slidenum">
              <a:rPr lang="en-US" smtClean="0">
                <a:solidFill>
                  <a:prstClr val="black">
                    <a:tint val="75000"/>
                  </a:prstClr>
                </a:solidFill>
              </a:rPr>
              <a:pPr defTabSz="1073077"/>
              <a:t>‹#›</a:t>
            </a:fld>
            <a:endParaRPr lang="en-US">
              <a:solidFill>
                <a:prstClr val="black">
                  <a:tint val="75000"/>
                </a:prstClr>
              </a:solidFill>
            </a:endParaRPr>
          </a:p>
        </p:txBody>
      </p:sp>
    </p:spTree>
    <p:extLst>
      <p:ext uri="{BB962C8B-B14F-4D97-AF65-F5344CB8AC3E}">
        <p14:creationId xmlns:p14="http://schemas.microsoft.com/office/powerpoint/2010/main" val="38339897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1073077" rtl="0" eaLnBrk="1" latinLnBrk="0" hangingPunct="1">
        <a:spcBef>
          <a:spcPct val="0"/>
        </a:spcBef>
        <a:buNone/>
        <a:defRPr sz="5164" kern="1200">
          <a:solidFill>
            <a:schemeClr val="tx1"/>
          </a:solidFill>
          <a:latin typeface="+mj-lt"/>
          <a:ea typeface="+mj-ea"/>
          <a:cs typeface="+mj-cs"/>
        </a:defRPr>
      </a:lvl1pPr>
    </p:titleStyle>
    <p:bodyStyle>
      <a:lvl1pPr marL="402403" indent="-402403" algn="l" defTabSz="1073077" rtl="0" eaLnBrk="1" latinLnBrk="0" hangingPunct="1">
        <a:spcBef>
          <a:spcPct val="20000"/>
        </a:spcBef>
        <a:buFont typeface="Arial" pitchFamily="34" charset="0"/>
        <a:buChar char="•"/>
        <a:defRPr sz="3755" kern="1200">
          <a:solidFill>
            <a:schemeClr val="tx1"/>
          </a:solidFill>
          <a:latin typeface="+mn-lt"/>
          <a:ea typeface="+mn-ea"/>
          <a:cs typeface="+mn-cs"/>
        </a:defRPr>
      </a:lvl1pPr>
      <a:lvl2pPr marL="871877" indent="-335337" algn="l" defTabSz="1073077" rtl="0" eaLnBrk="1" latinLnBrk="0" hangingPunct="1">
        <a:spcBef>
          <a:spcPct val="20000"/>
        </a:spcBef>
        <a:buFont typeface="Arial" pitchFamily="34" charset="0"/>
        <a:buChar char="–"/>
        <a:defRPr sz="3284" kern="1200">
          <a:solidFill>
            <a:schemeClr val="tx1"/>
          </a:solidFill>
          <a:latin typeface="+mn-lt"/>
          <a:ea typeface="+mn-ea"/>
          <a:cs typeface="+mn-cs"/>
        </a:defRPr>
      </a:lvl2pPr>
      <a:lvl3pPr marL="1341348" indent="-268271" algn="l" defTabSz="1073077" rtl="0" eaLnBrk="1" latinLnBrk="0" hangingPunct="1">
        <a:spcBef>
          <a:spcPct val="20000"/>
        </a:spcBef>
        <a:buFont typeface="Arial" pitchFamily="34" charset="0"/>
        <a:buChar char="•"/>
        <a:defRPr sz="2817" kern="1200">
          <a:solidFill>
            <a:schemeClr val="tx1"/>
          </a:solidFill>
          <a:latin typeface="+mn-lt"/>
          <a:ea typeface="+mn-ea"/>
          <a:cs typeface="+mn-cs"/>
        </a:defRPr>
      </a:lvl3pPr>
      <a:lvl4pPr marL="1877885" indent="-268271" algn="l" defTabSz="1073077" rtl="0" eaLnBrk="1" latinLnBrk="0" hangingPunct="1">
        <a:spcBef>
          <a:spcPct val="20000"/>
        </a:spcBef>
        <a:buFont typeface="Arial" pitchFamily="34" charset="0"/>
        <a:buChar char="–"/>
        <a:defRPr sz="2347" kern="1200">
          <a:solidFill>
            <a:schemeClr val="tx1"/>
          </a:solidFill>
          <a:latin typeface="+mn-lt"/>
          <a:ea typeface="+mn-ea"/>
          <a:cs typeface="+mn-cs"/>
        </a:defRPr>
      </a:lvl4pPr>
      <a:lvl5pPr marL="2414422" indent="-268271" algn="l" defTabSz="1073077" rtl="0" eaLnBrk="1" latinLnBrk="0" hangingPunct="1">
        <a:spcBef>
          <a:spcPct val="20000"/>
        </a:spcBef>
        <a:buFont typeface="Arial" pitchFamily="34" charset="0"/>
        <a:buChar char="»"/>
        <a:defRPr sz="2347" kern="1200">
          <a:solidFill>
            <a:schemeClr val="tx1"/>
          </a:solidFill>
          <a:latin typeface="+mn-lt"/>
          <a:ea typeface="+mn-ea"/>
          <a:cs typeface="+mn-cs"/>
        </a:defRPr>
      </a:lvl5pPr>
      <a:lvl6pPr marL="2950960" indent="-268271" algn="l" defTabSz="1073077" rtl="0" eaLnBrk="1" latinLnBrk="0" hangingPunct="1">
        <a:spcBef>
          <a:spcPct val="20000"/>
        </a:spcBef>
        <a:buFont typeface="Arial" pitchFamily="34" charset="0"/>
        <a:buChar char="•"/>
        <a:defRPr sz="2347" kern="1200">
          <a:solidFill>
            <a:schemeClr val="tx1"/>
          </a:solidFill>
          <a:latin typeface="+mn-lt"/>
          <a:ea typeface="+mn-ea"/>
          <a:cs typeface="+mn-cs"/>
        </a:defRPr>
      </a:lvl6pPr>
      <a:lvl7pPr marL="3487499" indent="-268271" algn="l" defTabSz="1073077" rtl="0" eaLnBrk="1" latinLnBrk="0" hangingPunct="1">
        <a:spcBef>
          <a:spcPct val="20000"/>
        </a:spcBef>
        <a:buFont typeface="Arial" pitchFamily="34" charset="0"/>
        <a:buChar char="•"/>
        <a:defRPr sz="2347" kern="1200">
          <a:solidFill>
            <a:schemeClr val="tx1"/>
          </a:solidFill>
          <a:latin typeface="+mn-lt"/>
          <a:ea typeface="+mn-ea"/>
          <a:cs typeface="+mn-cs"/>
        </a:defRPr>
      </a:lvl7pPr>
      <a:lvl8pPr marL="4024037" indent="-268271" algn="l" defTabSz="1073077" rtl="0" eaLnBrk="1" latinLnBrk="0" hangingPunct="1">
        <a:spcBef>
          <a:spcPct val="20000"/>
        </a:spcBef>
        <a:buFont typeface="Arial" pitchFamily="34" charset="0"/>
        <a:buChar char="•"/>
        <a:defRPr sz="2347" kern="1200">
          <a:solidFill>
            <a:schemeClr val="tx1"/>
          </a:solidFill>
          <a:latin typeface="+mn-lt"/>
          <a:ea typeface="+mn-ea"/>
          <a:cs typeface="+mn-cs"/>
        </a:defRPr>
      </a:lvl8pPr>
      <a:lvl9pPr marL="4560574" indent="-268271" algn="l" defTabSz="1073077" rtl="0" eaLnBrk="1" latinLnBrk="0" hangingPunct="1">
        <a:spcBef>
          <a:spcPct val="20000"/>
        </a:spcBef>
        <a:buFont typeface="Arial" pitchFamily="34" charset="0"/>
        <a:buChar char="•"/>
        <a:defRPr sz="2347" kern="1200">
          <a:solidFill>
            <a:schemeClr val="tx1"/>
          </a:solidFill>
          <a:latin typeface="+mn-lt"/>
          <a:ea typeface="+mn-ea"/>
          <a:cs typeface="+mn-cs"/>
        </a:defRPr>
      </a:lvl9pPr>
    </p:bodyStyle>
    <p:otherStyle>
      <a:defPPr>
        <a:defRPr lang="en-US"/>
      </a:defPPr>
      <a:lvl1pPr marL="0" algn="l" defTabSz="1073077" rtl="0" eaLnBrk="1" latinLnBrk="0" hangingPunct="1">
        <a:defRPr sz="2113" kern="1200">
          <a:solidFill>
            <a:schemeClr val="tx1"/>
          </a:solidFill>
          <a:latin typeface="+mn-lt"/>
          <a:ea typeface="+mn-ea"/>
          <a:cs typeface="+mn-cs"/>
        </a:defRPr>
      </a:lvl1pPr>
      <a:lvl2pPr marL="536537" algn="l" defTabSz="1073077" rtl="0" eaLnBrk="1" latinLnBrk="0" hangingPunct="1">
        <a:defRPr sz="2113" kern="1200">
          <a:solidFill>
            <a:schemeClr val="tx1"/>
          </a:solidFill>
          <a:latin typeface="+mn-lt"/>
          <a:ea typeface="+mn-ea"/>
          <a:cs typeface="+mn-cs"/>
        </a:defRPr>
      </a:lvl2pPr>
      <a:lvl3pPr marL="1073077" algn="l" defTabSz="1073077" rtl="0" eaLnBrk="1" latinLnBrk="0" hangingPunct="1">
        <a:defRPr sz="2113" kern="1200">
          <a:solidFill>
            <a:schemeClr val="tx1"/>
          </a:solidFill>
          <a:latin typeface="+mn-lt"/>
          <a:ea typeface="+mn-ea"/>
          <a:cs typeface="+mn-cs"/>
        </a:defRPr>
      </a:lvl3pPr>
      <a:lvl4pPr marL="1609614" algn="l" defTabSz="1073077" rtl="0" eaLnBrk="1" latinLnBrk="0" hangingPunct="1">
        <a:defRPr sz="2113" kern="1200">
          <a:solidFill>
            <a:schemeClr val="tx1"/>
          </a:solidFill>
          <a:latin typeface="+mn-lt"/>
          <a:ea typeface="+mn-ea"/>
          <a:cs typeface="+mn-cs"/>
        </a:defRPr>
      </a:lvl4pPr>
      <a:lvl5pPr marL="2146152" algn="l" defTabSz="1073077" rtl="0" eaLnBrk="1" latinLnBrk="0" hangingPunct="1">
        <a:defRPr sz="2113" kern="1200">
          <a:solidFill>
            <a:schemeClr val="tx1"/>
          </a:solidFill>
          <a:latin typeface="+mn-lt"/>
          <a:ea typeface="+mn-ea"/>
          <a:cs typeface="+mn-cs"/>
        </a:defRPr>
      </a:lvl5pPr>
      <a:lvl6pPr marL="2682689" algn="l" defTabSz="1073077" rtl="0" eaLnBrk="1" latinLnBrk="0" hangingPunct="1">
        <a:defRPr sz="2113" kern="1200">
          <a:solidFill>
            <a:schemeClr val="tx1"/>
          </a:solidFill>
          <a:latin typeface="+mn-lt"/>
          <a:ea typeface="+mn-ea"/>
          <a:cs typeface="+mn-cs"/>
        </a:defRPr>
      </a:lvl6pPr>
      <a:lvl7pPr marL="3219229" algn="l" defTabSz="1073077" rtl="0" eaLnBrk="1" latinLnBrk="0" hangingPunct="1">
        <a:defRPr sz="2113" kern="1200">
          <a:solidFill>
            <a:schemeClr val="tx1"/>
          </a:solidFill>
          <a:latin typeface="+mn-lt"/>
          <a:ea typeface="+mn-ea"/>
          <a:cs typeface="+mn-cs"/>
        </a:defRPr>
      </a:lvl7pPr>
      <a:lvl8pPr marL="3755766" algn="l" defTabSz="1073077" rtl="0" eaLnBrk="1" latinLnBrk="0" hangingPunct="1">
        <a:defRPr sz="2113" kern="1200">
          <a:solidFill>
            <a:schemeClr val="tx1"/>
          </a:solidFill>
          <a:latin typeface="+mn-lt"/>
          <a:ea typeface="+mn-ea"/>
          <a:cs typeface="+mn-cs"/>
        </a:defRPr>
      </a:lvl8pPr>
      <a:lvl9pPr marL="4292302" algn="l" defTabSz="1073077" rtl="0" eaLnBrk="1" latinLnBrk="0" hangingPunct="1">
        <a:defRPr sz="21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tmp"/><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tmp"/><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6.tmp"/><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7.tmp"/><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3.tmp"/><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7.tmp"/><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b="2249"/>
          <a:stretch/>
        </p:blipFill>
        <p:spPr>
          <a:xfrm>
            <a:off x="53788" y="36886"/>
            <a:ext cx="9796254" cy="11500690"/>
          </a:xfrm>
          <a:prstGeom prst="rect">
            <a:avLst/>
          </a:prstGeom>
        </p:spPr>
      </p:pic>
      <p:sp>
        <p:nvSpPr>
          <p:cNvPr id="2" name="Title 1"/>
          <p:cNvSpPr>
            <a:spLocks noGrp="1"/>
          </p:cNvSpPr>
          <p:nvPr>
            <p:ph type="ctrTitle"/>
          </p:nvPr>
        </p:nvSpPr>
        <p:spPr>
          <a:xfrm>
            <a:off x="1282953" y="968190"/>
            <a:ext cx="6841331" cy="9466729"/>
          </a:xfrm>
        </p:spPr>
        <p:txBody>
          <a:bodyPr>
            <a:normAutofit fontScale="90000"/>
          </a:bodyPr>
          <a:lstStyle/>
          <a:p>
            <a:br>
              <a:rPr lang="en-GB" dirty="0">
                <a:latin typeface="Gill Sans MT" pitchFamily="34" charset="0"/>
              </a:rPr>
            </a:br>
            <a:br>
              <a:rPr lang="en-GB" dirty="0">
                <a:latin typeface="Gill Sans MT" pitchFamily="34" charset="0"/>
              </a:rPr>
            </a:br>
            <a:r>
              <a:rPr lang="en-GB" dirty="0">
                <a:latin typeface="Gill Sans MT" pitchFamily="34" charset="0"/>
              </a:rPr>
              <a:t>From </a:t>
            </a:r>
            <a:br>
              <a:rPr lang="en-GB" dirty="0">
                <a:latin typeface="Gill Sans MT" pitchFamily="34" charset="0"/>
              </a:rPr>
            </a:br>
            <a:r>
              <a:rPr lang="en-GB" i="1" dirty="0">
                <a:latin typeface="Gill Sans MT" pitchFamily="34" charset="0"/>
              </a:rPr>
              <a:t>Amicable Understanding</a:t>
            </a:r>
            <a:r>
              <a:rPr lang="en-GB" dirty="0">
                <a:latin typeface="Gill Sans MT" pitchFamily="34" charset="0"/>
              </a:rPr>
              <a:t> to </a:t>
            </a:r>
            <a:br>
              <a:rPr lang="en-GB" dirty="0">
                <a:latin typeface="Gill Sans MT" pitchFamily="34" charset="0"/>
              </a:rPr>
            </a:br>
            <a:r>
              <a:rPr lang="en-GB" i="1" dirty="0">
                <a:latin typeface="Gill Sans MT" pitchFamily="34" charset="0"/>
              </a:rPr>
              <a:t>Tear him from Limb to Limb</a:t>
            </a:r>
            <a:r>
              <a:rPr lang="en-GB" dirty="0">
                <a:latin typeface="Gill Sans MT" pitchFamily="34" charset="0"/>
              </a:rPr>
              <a:t>!</a:t>
            </a:r>
            <a:br>
              <a:rPr lang="en-GB" dirty="0">
                <a:latin typeface="Gill Sans MT" pitchFamily="34" charset="0"/>
              </a:rPr>
            </a:br>
            <a:br>
              <a:rPr lang="en-GB" sz="2700" dirty="0">
                <a:latin typeface="Gill Sans MT" pitchFamily="34" charset="0"/>
              </a:rPr>
            </a:br>
            <a:r>
              <a:rPr lang="en-GB" dirty="0">
                <a:latin typeface="Gill Sans MT" pitchFamily="34" charset="0"/>
              </a:rPr>
              <a:t>Anger &amp; Reason in the English Coal Lock-out of 1893</a:t>
            </a:r>
            <a:br>
              <a:rPr lang="en-GB" dirty="0">
                <a:latin typeface="Gill Sans MT" pitchFamily="34" charset="0"/>
              </a:rPr>
            </a:br>
            <a:br>
              <a:rPr lang="en-GB" dirty="0">
                <a:latin typeface="Gill Sans MT" pitchFamily="34" charset="0"/>
              </a:rPr>
            </a:br>
            <a:br>
              <a:rPr lang="en-GB" dirty="0">
                <a:latin typeface="Gill Sans MT" pitchFamily="34" charset="0"/>
              </a:rPr>
            </a:br>
            <a:br>
              <a:rPr lang="en-GB" dirty="0">
                <a:latin typeface="Gill Sans MT" pitchFamily="34" charset="0"/>
              </a:rPr>
            </a:br>
            <a:br>
              <a:rPr lang="en-GB" dirty="0">
                <a:solidFill>
                  <a:srgbClr val="3333CC"/>
                </a:solidFill>
                <a:latin typeface="Gill Sans MT" pitchFamily="34" charset="0"/>
              </a:rPr>
            </a:br>
            <a:br>
              <a:rPr lang="en-GB" sz="4000" dirty="0">
                <a:latin typeface="Gill Sans MT" pitchFamily="34" charset="0"/>
              </a:rPr>
            </a:br>
            <a:br>
              <a:rPr lang="en-GB" dirty="0">
                <a:solidFill>
                  <a:srgbClr val="3333CC"/>
                </a:solidFill>
                <a:latin typeface="Gill Sans MT" pitchFamily="34" charset="0"/>
              </a:rPr>
            </a:br>
            <a:endParaRPr lang="en-US" dirty="0">
              <a:solidFill>
                <a:srgbClr val="3333CC"/>
              </a:solidFill>
              <a:latin typeface="Gill Sans MT" pitchFamily="34" charset="0"/>
            </a:endParaRPr>
          </a:p>
        </p:txBody>
      </p:sp>
      <p:sp>
        <p:nvSpPr>
          <p:cNvPr id="6" name="TextBox 5"/>
          <p:cNvSpPr txBox="1"/>
          <p:nvPr/>
        </p:nvSpPr>
        <p:spPr>
          <a:xfrm>
            <a:off x="268940" y="11725837"/>
            <a:ext cx="9412941" cy="1754326"/>
          </a:xfrm>
          <a:prstGeom prst="rect">
            <a:avLst/>
          </a:prstGeom>
          <a:noFill/>
        </p:spPr>
        <p:txBody>
          <a:bodyPr wrap="square" rtlCol="0">
            <a:spAutoFit/>
          </a:bodyPr>
          <a:lstStyle/>
          <a:p>
            <a:pPr algn="ctr"/>
            <a:r>
              <a:rPr lang="en-GB" sz="3600" dirty="0">
                <a:latin typeface="Gill Sans MT" pitchFamily="34" charset="0"/>
              </a:rPr>
              <a:t>Quentin Outram,  University of Leeds, UK</a:t>
            </a:r>
            <a:br>
              <a:rPr lang="en-GB" sz="3600" dirty="0">
                <a:latin typeface="Gill Sans MT" pitchFamily="34" charset="0"/>
              </a:rPr>
            </a:br>
            <a:r>
              <a:rPr lang="en-GB" sz="3600" dirty="0">
                <a:latin typeface="Gill Sans MT" pitchFamily="34" charset="0"/>
              </a:rPr>
              <a:t>qo@lubs.leeds.ac.uk</a:t>
            </a:r>
            <a:br>
              <a:rPr lang="en-GB" sz="3600" b="1" dirty="0">
                <a:latin typeface="Gill Sans MT" pitchFamily="34" charset="0"/>
              </a:rPr>
            </a:br>
            <a:endParaRPr lang="en-GB" sz="3600" b="1" dirty="0"/>
          </a:p>
        </p:txBody>
      </p:sp>
    </p:spTree>
    <p:extLst>
      <p:ext uri="{BB962C8B-B14F-4D97-AF65-F5344CB8AC3E}">
        <p14:creationId xmlns:p14="http://schemas.microsoft.com/office/powerpoint/2010/main" val="2919384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sign, several&#10;&#10;Description automatically generated">
            <a:extLst>
              <a:ext uri="{FF2B5EF4-FFF2-40B4-BE49-F238E27FC236}">
                <a16:creationId xmlns:a16="http://schemas.microsoft.com/office/drawing/2014/main" id="{E9FF0CEA-D36A-4EE8-8590-ADCF0A053048}"/>
              </a:ext>
            </a:extLst>
          </p:cNvPr>
          <p:cNvPicPr>
            <a:picLocks noChangeAspect="1"/>
          </p:cNvPicPr>
          <p:nvPr/>
        </p:nvPicPr>
        <p:blipFill rotWithShape="1">
          <a:blip r:embed="rId2">
            <a:extLst>
              <a:ext uri="{28A0092B-C50C-407E-A947-70E740481C1C}">
                <a14:useLocalDpi xmlns:a14="http://schemas.microsoft.com/office/drawing/2010/main" val="0"/>
              </a:ext>
            </a:extLst>
          </a:blip>
          <a:srcRect b="6809"/>
          <a:stretch/>
        </p:blipFill>
        <p:spPr>
          <a:xfrm>
            <a:off x="1331050" y="512064"/>
            <a:ext cx="7269042" cy="8759952"/>
          </a:xfrm>
          <a:prstGeom prst="rect">
            <a:avLst/>
          </a:prstGeom>
        </p:spPr>
      </p:pic>
      <p:sp>
        <p:nvSpPr>
          <p:cNvPr id="4" name="TextBox 3">
            <a:extLst>
              <a:ext uri="{FF2B5EF4-FFF2-40B4-BE49-F238E27FC236}">
                <a16:creationId xmlns:a16="http://schemas.microsoft.com/office/drawing/2014/main" id="{0BB22202-10C3-41E4-A584-A8611B94D06F}"/>
              </a:ext>
            </a:extLst>
          </p:cNvPr>
          <p:cNvSpPr txBox="1"/>
          <p:nvPr/>
        </p:nvSpPr>
        <p:spPr>
          <a:xfrm>
            <a:off x="0" y="9512989"/>
            <a:ext cx="9906000" cy="3785652"/>
          </a:xfrm>
          <a:prstGeom prst="rect">
            <a:avLst/>
          </a:prstGeom>
          <a:noFill/>
        </p:spPr>
        <p:txBody>
          <a:bodyPr wrap="square" rtlCol="0">
            <a:spAutoFit/>
          </a:bodyPr>
          <a:lstStyle/>
          <a:p>
            <a:pPr algn="ctr"/>
            <a:r>
              <a:rPr lang="en-GB" sz="2800" dirty="0">
                <a:latin typeface="Gill Sans MT" pitchFamily="34" charset="0"/>
              </a:rPr>
              <a:t>This talk was fist presented at the Emotions in Conflict Conference, organized by the Society for the History of the Emotions of Australia, at the University of Ottawa in October 2019.</a:t>
            </a:r>
          </a:p>
          <a:p>
            <a:pPr algn="ctr"/>
            <a:r>
              <a:rPr lang="en-GB" sz="2800" dirty="0">
                <a:latin typeface="Gill Sans MT" pitchFamily="34" charset="0"/>
              </a:rPr>
              <a:t>I’d like to thank the participants in that conference, particularly Mark Cells,  Jim Jaffe, Claudia Jarzebowski, and Susan J Matt, for their comments and amity. The usual disclaimer applies.</a:t>
            </a:r>
            <a:br>
              <a:rPr lang="en-GB" sz="3600" dirty="0">
                <a:latin typeface="Gill Sans MT" pitchFamily="34" charset="0"/>
              </a:rPr>
            </a:br>
            <a:endParaRPr lang="en-GB" sz="3600" dirty="0"/>
          </a:p>
        </p:txBody>
      </p:sp>
      <p:sp>
        <p:nvSpPr>
          <p:cNvPr id="2" name="Slide Number Placeholder 1">
            <a:extLst>
              <a:ext uri="{FF2B5EF4-FFF2-40B4-BE49-F238E27FC236}">
                <a16:creationId xmlns:a16="http://schemas.microsoft.com/office/drawing/2014/main" id="{7F2A3053-30E7-43E6-ABFA-E4E135A3557F}"/>
              </a:ext>
            </a:extLst>
          </p:cNvPr>
          <p:cNvSpPr>
            <a:spLocks noGrp="1"/>
          </p:cNvSpPr>
          <p:nvPr>
            <p:ph type="sldNum" sz="quarter" idx="12"/>
          </p:nvPr>
        </p:nvSpPr>
        <p:spPr/>
        <p:txBody>
          <a:bodyPr/>
          <a:lstStyle/>
          <a:p>
            <a:pPr defTabSz="1073077"/>
            <a:fld id="{C2FDC239-0ABF-4148-A09B-9641351C303D}" type="slidenum">
              <a:rPr lang="en-US" smtClean="0">
                <a:solidFill>
                  <a:prstClr val="black">
                    <a:tint val="75000"/>
                  </a:prstClr>
                </a:solidFill>
              </a:rPr>
              <a:t>2</a:t>
            </a:fld>
            <a:endParaRPr lang="en-US" dirty="0">
              <a:solidFill>
                <a:prstClr val="black">
                  <a:tint val="75000"/>
                </a:prstClr>
              </a:solidFill>
            </a:endParaRPr>
          </a:p>
        </p:txBody>
      </p:sp>
    </p:spTree>
    <p:extLst>
      <p:ext uri="{BB962C8B-B14F-4D97-AF65-F5344CB8AC3E}">
        <p14:creationId xmlns:p14="http://schemas.microsoft.com/office/powerpoint/2010/main" val="409405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52" y="5337701"/>
            <a:ext cx="9773830" cy="7089825"/>
          </a:xfrm>
          <a:prstGeom prst="rect">
            <a:avLst/>
          </a:prstGeom>
        </p:spPr>
      </p:pic>
      <p:sp>
        <p:nvSpPr>
          <p:cNvPr id="3" name="TextBox 2"/>
          <p:cNvSpPr txBox="1"/>
          <p:nvPr/>
        </p:nvSpPr>
        <p:spPr>
          <a:xfrm>
            <a:off x="538018" y="12533745"/>
            <a:ext cx="8864600" cy="523220"/>
          </a:xfrm>
          <a:prstGeom prst="rect">
            <a:avLst/>
          </a:prstGeom>
          <a:noFill/>
        </p:spPr>
        <p:txBody>
          <a:bodyPr wrap="square" rtlCol="0">
            <a:spAutoFit/>
          </a:bodyPr>
          <a:lstStyle/>
          <a:p>
            <a:pPr algn="ctr"/>
            <a:r>
              <a:rPr lang="en-GB" sz="2800" dirty="0">
                <a:latin typeface="Gill Sans MT" panose="020B0502020104020203" pitchFamily="34" charset="0"/>
              </a:rPr>
              <a:t>Officials of the Cheshire and West Riding Constabularies</a:t>
            </a:r>
          </a:p>
        </p:txBody>
      </p:sp>
      <p:sp>
        <p:nvSpPr>
          <p:cNvPr id="4" name="TextBox 3"/>
          <p:cNvSpPr txBox="1"/>
          <p:nvPr/>
        </p:nvSpPr>
        <p:spPr>
          <a:xfrm>
            <a:off x="893618" y="594551"/>
            <a:ext cx="8153400" cy="4524315"/>
          </a:xfrm>
          <a:prstGeom prst="rect">
            <a:avLst/>
          </a:prstGeom>
          <a:noFill/>
        </p:spPr>
        <p:txBody>
          <a:bodyPr wrap="square" rtlCol="0">
            <a:spAutoFit/>
          </a:bodyPr>
          <a:lstStyle/>
          <a:p>
            <a:pPr algn="ctr"/>
            <a:r>
              <a:rPr lang="en-GB" sz="4800" dirty="0">
                <a:solidFill>
                  <a:schemeClr val="accent1"/>
                </a:solidFill>
                <a:latin typeface="Gill Sans MT" panose="020B0502020104020203" pitchFamily="34" charset="0"/>
              </a:rPr>
              <a:t>The Conflict:</a:t>
            </a:r>
          </a:p>
          <a:p>
            <a:pPr algn="ctr"/>
            <a:endParaRPr lang="en-GB" sz="2400" dirty="0">
              <a:solidFill>
                <a:schemeClr val="accent1"/>
              </a:solidFill>
              <a:latin typeface="Gill Sans MT" panose="020B0502020104020203" pitchFamily="34" charset="0"/>
            </a:endParaRPr>
          </a:p>
          <a:p>
            <a:pPr algn="ctr"/>
            <a:r>
              <a:rPr lang="en-GB" sz="3600" dirty="0">
                <a:latin typeface="Gill Sans MT" panose="020B0502020104020203" pitchFamily="34" charset="0"/>
              </a:rPr>
              <a:t>A Lock-out</a:t>
            </a:r>
          </a:p>
          <a:p>
            <a:pPr algn="ctr"/>
            <a:r>
              <a:rPr lang="en-GB" sz="3600" dirty="0">
                <a:latin typeface="Gill Sans MT" panose="020B0502020104020203" pitchFamily="34" charset="0"/>
              </a:rPr>
              <a:t>Miners’ Federation of GB vs. Owners </a:t>
            </a:r>
          </a:p>
          <a:p>
            <a:pPr algn="ctr"/>
            <a:r>
              <a:rPr lang="en-GB" sz="3600" dirty="0">
                <a:latin typeface="Gill Sans MT" panose="020B0502020104020203" pitchFamily="34" charset="0"/>
              </a:rPr>
              <a:t>Big:  about 300,000 miners involved</a:t>
            </a:r>
          </a:p>
          <a:p>
            <a:pPr algn="ctr"/>
            <a:r>
              <a:rPr lang="en-GB" sz="3600" dirty="0">
                <a:latin typeface="Gill Sans MT" panose="020B0502020104020203" pitchFamily="34" charset="0"/>
              </a:rPr>
              <a:t>Long:  28 July to 17 November, 16 weeks</a:t>
            </a:r>
          </a:p>
          <a:p>
            <a:pPr algn="ctr"/>
            <a:r>
              <a:rPr lang="en-GB" sz="3600" dirty="0">
                <a:latin typeface="Gill Sans MT" panose="020B0502020104020203" pitchFamily="34" charset="0"/>
              </a:rPr>
              <a:t>Disturbances:  August onwards</a:t>
            </a:r>
          </a:p>
          <a:p>
            <a:pPr algn="ctr"/>
            <a:r>
              <a:rPr lang="en-GB" sz="3600" dirty="0">
                <a:latin typeface="Gill Sans MT" panose="020B0502020104020203" pitchFamily="34" charset="0"/>
              </a:rPr>
              <a:t>Featherstone Massacre:  September</a:t>
            </a:r>
          </a:p>
        </p:txBody>
      </p:sp>
      <p:sp>
        <p:nvSpPr>
          <p:cNvPr id="5" name="Slide Number Placeholder 4">
            <a:extLst>
              <a:ext uri="{FF2B5EF4-FFF2-40B4-BE49-F238E27FC236}">
                <a16:creationId xmlns:a16="http://schemas.microsoft.com/office/drawing/2014/main" id="{B05C5E45-0FC4-451C-A6E6-522F11CDBE27}"/>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3</a:t>
            </a:fld>
            <a:endParaRPr lang="en-US">
              <a:solidFill>
                <a:prstClr val="black">
                  <a:tint val="75000"/>
                </a:prstClr>
              </a:solidFill>
            </a:endParaRPr>
          </a:p>
        </p:txBody>
      </p:sp>
    </p:spTree>
    <p:extLst>
      <p:ext uri="{BB962C8B-B14F-4D97-AF65-F5344CB8AC3E}">
        <p14:creationId xmlns:p14="http://schemas.microsoft.com/office/powerpoint/2010/main" val="3939008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F6C8FEB-84A6-4737-B190-2C2B4288E4B6}"/>
              </a:ext>
            </a:extLst>
          </p:cNvPr>
          <p:cNvGrpSpPr/>
          <p:nvPr/>
        </p:nvGrpSpPr>
        <p:grpSpPr>
          <a:xfrm>
            <a:off x="327668" y="1746925"/>
            <a:ext cx="9509908" cy="11244400"/>
            <a:chOff x="-166777" y="3220043"/>
            <a:chExt cx="7111895" cy="6286859"/>
          </a:xfrm>
        </p:grpSpPr>
        <p:pic>
          <p:nvPicPr>
            <p:cNvPr id="3" name="Picture 2">
              <a:extLst>
                <a:ext uri="{FF2B5EF4-FFF2-40B4-BE49-F238E27FC236}">
                  <a16:creationId xmlns:a16="http://schemas.microsoft.com/office/drawing/2014/main" id="{00643EDE-D981-4492-9C30-A3E2BA00504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697" b="21021"/>
            <a:stretch/>
          </p:blipFill>
          <p:spPr bwMode="auto">
            <a:xfrm>
              <a:off x="-166777" y="4427984"/>
              <a:ext cx="5949280" cy="3487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a:extLst>
                <a:ext uri="{FF2B5EF4-FFF2-40B4-BE49-F238E27FC236}">
                  <a16:creationId xmlns:a16="http://schemas.microsoft.com/office/drawing/2014/main" id="{EE72945A-42EC-4744-B8A3-A94FFA31C11E}"/>
                </a:ext>
              </a:extLst>
            </p:cNvPr>
            <p:cNvSpPr txBox="1"/>
            <p:nvPr/>
          </p:nvSpPr>
          <p:spPr>
            <a:xfrm>
              <a:off x="1750530" y="6171874"/>
              <a:ext cx="2586271" cy="464619"/>
            </a:xfrm>
            <a:prstGeom prst="rect">
              <a:avLst/>
            </a:prstGeom>
            <a:noFill/>
          </p:spPr>
          <p:txBody>
            <a:bodyPr wrap="none" rtlCol="0">
              <a:spAutoFit/>
            </a:bodyPr>
            <a:lstStyle/>
            <a:p>
              <a:r>
                <a:rPr lang="en-GB" sz="4800" dirty="0">
                  <a:latin typeface="Gill Sans MT" panose="020B0502020104020203" pitchFamily="34" charset="0"/>
                </a:rPr>
                <a:t>Featherstone</a:t>
              </a:r>
            </a:p>
          </p:txBody>
        </p:sp>
        <p:sp>
          <p:nvSpPr>
            <p:cNvPr id="5" name="TextBox 4">
              <a:extLst>
                <a:ext uri="{FF2B5EF4-FFF2-40B4-BE49-F238E27FC236}">
                  <a16:creationId xmlns:a16="http://schemas.microsoft.com/office/drawing/2014/main" id="{62198C7E-8FA8-4FFC-8424-EAE67B07EF4D}"/>
                </a:ext>
              </a:extLst>
            </p:cNvPr>
            <p:cNvSpPr txBox="1"/>
            <p:nvPr/>
          </p:nvSpPr>
          <p:spPr>
            <a:xfrm>
              <a:off x="594783" y="5868144"/>
              <a:ext cx="1270478" cy="326954"/>
            </a:xfrm>
            <a:prstGeom prst="rect">
              <a:avLst/>
            </a:prstGeom>
            <a:noFill/>
          </p:spPr>
          <p:txBody>
            <a:bodyPr wrap="none" rtlCol="0">
              <a:spAutoFit/>
            </a:bodyPr>
            <a:lstStyle/>
            <a:p>
              <a:r>
                <a:rPr lang="en-GB" sz="3200" i="1" dirty="0">
                  <a:latin typeface="Gill Sans MT" panose="020B0502020104020203" pitchFamily="34" charset="0"/>
                </a:rPr>
                <a:t>Wakefield</a:t>
              </a:r>
            </a:p>
          </p:txBody>
        </p:sp>
        <p:sp>
          <p:nvSpPr>
            <p:cNvPr id="6" name="TextBox 5">
              <a:extLst>
                <a:ext uri="{FF2B5EF4-FFF2-40B4-BE49-F238E27FC236}">
                  <a16:creationId xmlns:a16="http://schemas.microsoft.com/office/drawing/2014/main" id="{2D572B38-FB85-48A7-85DF-0083618AE7D0}"/>
                </a:ext>
              </a:extLst>
            </p:cNvPr>
            <p:cNvSpPr txBox="1"/>
            <p:nvPr/>
          </p:nvSpPr>
          <p:spPr>
            <a:xfrm>
              <a:off x="2567208" y="4978484"/>
              <a:ext cx="1287741" cy="326954"/>
            </a:xfrm>
            <a:prstGeom prst="rect">
              <a:avLst/>
            </a:prstGeom>
            <a:noFill/>
          </p:spPr>
          <p:txBody>
            <a:bodyPr wrap="none" rtlCol="0">
              <a:spAutoFit/>
            </a:bodyPr>
            <a:lstStyle/>
            <a:p>
              <a:r>
                <a:rPr lang="en-GB" sz="3200" i="1" dirty="0">
                  <a:latin typeface="Gill Sans MT" panose="020B0502020104020203" pitchFamily="34" charset="0"/>
                </a:rPr>
                <a:t>Castleford</a:t>
              </a:r>
            </a:p>
          </p:txBody>
        </p:sp>
        <p:sp>
          <p:nvSpPr>
            <p:cNvPr id="7" name="TextBox 6">
              <a:extLst>
                <a:ext uri="{FF2B5EF4-FFF2-40B4-BE49-F238E27FC236}">
                  <a16:creationId xmlns:a16="http://schemas.microsoft.com/office/drawing/2014/main" id="{8035B7C5-7E80-4865-8253-A76D6391073B}"/>
                </a:ext>
              </a:extLst>
            </p:cNvPr>
            <p:cNvSpPr txBox="1"/>
            <p:nvPr/>
          </p:nvSpPr>
          <p:spPr>
            <a:xfrm>
              <a:off x="1038501" y="5498812"/>
              <a:ext cx="1466360" cy="326954"/>
            </a:xfrm>
            <a:prstGeom prst="rect">
              <a:avLst/>
            </a:prstGeom>
            <a:noFill/>
          </p:spPr>
          <p:txBody>
            <a:bodyPr wrap="none" rtlCol="0">
              <a:spAutoFit/>
            </a:bodyPr>
            <a:lstStyle/>
            <a:p>
              <a:r>
                <a:rPr lang="en-GB" sz="3200" i="1" dirty="0">
                  <a:latin typeface="Gill Sans MT" panose="020B0502020104020203" pitchFamily="34" charset="0"/>
                </a:rPr>
                <a:t>Normanton</a:t>
              </a:r>
            </a:p>
          </p:txBody>
        </p:sp>
        <p:sp>
          <p:nvSpPr>
            <p:cNvPr id="8" name="TextBox 7">
              <a:extLst>
                <a:ext uri="{FF2B5EF4-FFF2-40B4-BE49-F238E27FC236}">
                  <a16:creationId xmlns:a16="http://schemas.microsoft.com/office/drawing/2014/main" id="{17AB7C2B-4B0E-471A-951B-B793493678E5}"/>
                </a:ext>
              </a:extLst>
            </p:cNvPr>
            <p:cNvSpPr txBox="1"/>
            <p:nvPr/>
          </p:nvSpPr>
          <p:spPr>
            <a:xfrm>
              <a:off x="475216" y="3220043"/>
              <a:ext cx="1217013" cy="877613"/>
            </a:xfrm>
            <a:prstGeom prst="rect">
              <a:avLst/>
            </a:prstGeom>
            <a:noFill/>
          </p:spPr>
          <p:txBody>
            <a:bodyPr wrap="none" rtlCol="0">
              <a:spAutoFit/>
            </a:bodyPr>
            <a:lstStyle/>
            <a:p>
              <a:pPr algn="ctr"/>
              <a:r>
                <a:rPr lang="en-GB" sz="4800" dirty="0">
                  <a:latin typeface="Gill Sans MT" panose="020B0502020104020203" pitchFamily="34" charset="0"/>
                </a:rPr>
                <a:t>M1</a:t>
              </a:r>
            </a:p>
            <a:p>
              <a:pPr algn="ctr"/>
              <a:r>
                <a:rPr lang="en-GB" sz="4800" dirty="0">
                  <a:latin typeface="Gill Sans MT" panose="020B0502020104020203" pitchFamily="34" charset="0"/>
                </a:rPr>
                <a:t>Leeds</a:t>
              </a:r>
            </a:p>
          </p:txBody>
        </p:sp>
        <p:sp>
          <p:nvSpPr>
            <p:cNvPr id="9" name="Up Arrow 9">
              <a:extLst>
                <a:ext uri="{FF2B5EF4-FFF2-40B4-BE49-F238E27FC236}">
                  <a16:creationId xmlns:a16="http://schemas.microsoft.com/office/drawing/2014/main" id="{5805119A-13D1-4288-A729-5227DA12ED86}"/>
                </a:ext>
              </a:extLst>
            </p:cNvPr>
            <p:cNvSpPr/>
            <p:nvPr/>
          </p:nvSpPr>
          <p:spPr>
            <a:xfrm>
              <a:off x="842353" y="4159697"/>
              <a:ext cx="484632" cy="70522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0" name="Down Arrow 10">
              <a:extLst>
                <a:ext uri="{FF2B5EF4-FFF2-40B4-BE49-F238E27FC236}">
                  <a16:creationId xmlns:a16="http://schemas.microsoft.com/office/drawing/2014/main" id="{7CD322D8-F47E-4457-880C-E17AE12E1FCA}"/>
                </a:ext>
              </a:extLst>
            </p:cNvPr>
            <p:cNvSpPr/>
            <p:nvPr/>
          </p:nvSpPr>
          <p:spPr>
            <a:xfrm>
              <a:off x="463527" y="7438866"/>
              <a:ext cx="484632" cy="7458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1" name="TextBox 10">
              <a:extLst>
                <a:ext uri="{FF2B5EF4-FFF2-40B4-BE49-F238E27FC236}">
                  <a16:creationId xmlns:a16="http://schemas.microsoft.com/office/drawing/2014/main" id="{3DA139B0-973B-4BF5-B280-62DCDD9B7B4F}"/>
                </a:ext>
              </a:extLst>
            </p:cNvPr>
            <p:cNvSpPr txBox="1"/>
            <p:nvPr/>
          </p:nvSpPr>
          <p:spPr>
            <a:xfrm>
              <a:off x="-163409" y="8216294"/>
              <a:ext cx="3016924" cy="1290608"/>
            </a:xfrm>
            <a:prstGeom prst="rect">
              <a:avLst/>
            </a:prstGeom>
            <a:noFill/>
          </p:spPr>
          <p:txBody>
            <a:bodyPr wrap="none" rtlCol="0">
              <a:spAutoFit/>
            </a:bodyPr>
            <a:lstStyle/>
            <a:p>
              <a:pPr algn="ctr"/>
              <a:r>
                <a:rPr lang="en-GB" sz="4800" dirty="0">
                  <a:latin typeface="Gill Sans MT" panose="020B0502020104020203" pitchFamily="34" charset="0"/>
                </a:rPr>
                <a:t>M1 to Barnsley,</a:t>
              </a:r>
            </a:p>
            <a:p>
              <a:pPr algn="ctr"/>
              <a:r>
                <a:rPr lang="en-GB" sz="4800" dirty="0">
                  <a:latin typeface="Gill Sans MT" panose="020B0502020104020203" pitchFamily="34" charset="0"/>
                </a:rPr>
                <a:t>Sheffield </a:t>
              </a:r>
            </a:p>
            <a:p>
              <a:pPr algn="ctr"/>
              <a:r>
                <a:rPr lang="en-GB" sz="4800" dirty="0">
                  <a:latin typeface="Gill Sans MT" panose="020B0502020104020203" pitchFamily="34" charset="0"/>
                </a:rPr>
                <a:t>&amp; The South</a:t>
              </a:r>
            </a:p>
          </p:txBody>
        </p:sp>
        <p:sp>
          <p:nvSpPr>
            <p:cNvPr id="12" name="Down Arrow 12">
              <a:extLst>
                <a:ext uri="{FF2B5EF4-FFF2-40B4-BE49-F238E27FC236}">
                  <a16:creationId xmlns:a16="http://schemas.microsoft.com/office/drawing/2014/main" id="{C68EE745-0D16-47F9-8F31-404BDCFEE038}"/>
                </a:ext>
              </a:extLst>
            </p:cNvPr>
            <p:cNvSpPr/>
            <p:nvPr/>
          </p:nvSpPr>
          <p:spPr>
            <a:xfrm rot="20580367">
              <a:off x="4931950" y="7641422"/>
              <a:ext cx="484632" cy="7534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TextBox 12">
              <a:extLst>
                <a:ext uri="{FF2B5EF4-FFF2-40B4-BE49-F238E27FC236}">
                  <a16:creationId xmlns:a16="http://schemas.microsoft.com/office/drawing/2014/main" id="{A7A91AB3-3A11-4625-8AF3-9DD1FE6F7248}"/>
                </a:ext>
              </a:extLst>
            </p:cNvPr>
            <p:cNvSpPr txBox="1"/>
            <p:nvPr/>
          </p:nvSpPr>
          <p:spPr>
            <a:xfrm>
              <a:off x="3516337" y="8221480"/>
              <a:ext cx="3428781" cy="877613"/>
            </a:xfrm>
            <a:prstGeom prst="rect">
              <a:avLst/>
            </a:prstGeom>
            <a:noFill/>
          </p:spPr>
          <p:txBody>
            <a:bodyPr wrap="none" rtlCol="0">
              <a:spAutoFit/>
            </a:bodyPr>
            <a:lstStyle/>
            <a:p>
              <a:pPr algn="ctr"/>
              <a:r>
                <a:rPr lang="en-GB" sz="4800" dirty="0">
                  <a:latin typeface="Gill Sans MT" panose="020B0502020104020203" pitchFamily="34" charset="0"/>
                </a:rPr>
                <a:t>A1 to Doncaster </a:t>
              </a:r>
            </a:p>
            <a:p>
              <a:pPr algn="ctr"/>
              <a:r>
                <a:rPr lang="en-GB" sz="4800" dirty="0">
                  <a:latin typeface="Gill Sans MT" panose="020B0502020104020203" pitchFamily="34" charset="0"/>
                </a:rPr>
                <a:t>&amp; The South</a:t>
              </a:r>
            </a:p>
          </p:txBody>
        </p:sp>
      </p:grpSp>
      <p:sp>
        <p:nvSpPr>
          <p:cNvPr id="14" name="TextBox 13">
            <a:extLst>
              <a:ext uri="{FF2B5EF4-FFF2-40B4-BE49-F238E27FC236}">
                <a16:creationId xmlns:a16="http://schemas.microsoft.com/office/drawing/2014/main" id="{D3951BA1-6D25-46FE-98D4-2A5407B53918}"/>
              </a:ext>
            </a:extLst>
          </p:cNvPr>
          <p:cNvSpPr txBox="1"/>
          <p:nvPr/>
        </p:nvSpPr>
        <p:spPr>
          <a:xfrm>
            <a:off x="4710477" y="1745918"/>
            <a:ext cx="3482340" cy="1569660"/>
          </a:xfrm>
          <a:prstGeom prst="rect">
            <a:avLst/>
          </a:prstGeom>
          <a:noFill/>
        </p:spPr>
        <p:txBody>
          <a:bodyPr wrap="square" rtlCol="0">
            <a:spAutoFit/>
          </a:bodyPr>
          <a:lstStyle/>
          <a:p>
            <a:pPr algn="ctr"/>
            <a:r>
              <a:rPr lang="en-US" sz="4800" dirty="0">
                <a:latin typeface="Gill Sans MT" panose="020B0502020104020203" pitchFamily="34" charset="0"/>
              </a:rPr>
              <a:t>A1 </a:t>
            </a:r>
          </a:p>
          <a:p>
            <a:pPr algn="ctr"/>
            <a:r>
              <a:rPr lang="en-US" sz="4800" dirty="0">
                <a:latin typeface="Gill Sans MT" panose="020B0502020104020203" pitchFamily="34" charset="0"/>
              </a:rPr>
              <a:t>The North</a:t>
            </a:r>
            <a:endParaRPr lang="en-GB" sz="4800" dirty="0">
              <a:latin typeface="Gill Sans MT" panose="020B0502020104020203" pitchFamily="34" charset="0"/>
            </a:endParaRPr>
          </a:p>
        </p:txBody>
      </p:sp>
      <p:sp>
        <p:nvSpPr>
          <p:cNvPr id="15" name="Down Arrow 12">
            <a:extLst>
              <a:ext uri="{FF2B5EF4-FFF2-40B4-BE49-F238E27FC236}">
                <a16:creationId xmlns:a16="http://schemas.microsoft.com/office/drawing/2014/main" id="{B622CCFD-4A03-4739-8541-ED6B0B21291D}"/>
              </a:ext>
            </a:extLst>
          </p:cNvPr>
          <p:cNvSpPr/>
          <p:nvPr/>
        </p:nvSpPr>
        <p:spPr>
          <a:xfrm rot="16200000">
            <a:off x="8793863" y="5746652"/>
            <a:ext cx="648042" cy="13476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TextBox 15">
            <a:extLst>
              <a:ext uri="{FF2B5EF4-FFF2-40B4-BE49-F238E27FC236}">
                <a16:creationId xmlns:a16="http://schemas.microsoft.com/office/drawing/2014/main" id="{5DF4A5C4-900A-452C-8D73-6A77770B54B3}"/>
              </a:ext>
            </a:extLst>
          </p:cNvPr>
          <p:cNvSpPr txBox="1"/>
          <p:nvPr/>
        </p:nvSpPr>
        <p:spPr>
          <a:xfrm>
            <a:off x="4305300" y="6675909"/>
            <a:ext cx="529312" cy="646331"/>
          </a:xfrm>
          <a:prstGeom prst="rect">
            <a:avLst/>
          </a:prstGeom>
          <a:noFill/>
        </p:spPr>
        <p:txBody>
          <a:bodyPr wrap="none" rtlCol="0">
            <a:spAutoFit/>
          </a:bodyPr>
          <a:lstStyle/>
          <a:p>
            <a:r>
              <a:rPr lang="en-GB" sz="3600" dirty="0">
                <a:latin typeface="Gill Sans MT" panose="020B0502020104020203" pitchFamily="34" charset="0"/>
                <a:sym typeface="Wingdings" panose="05000000000000000000" pitchFamily="2" charset="2"/>
              </a:rPr>
              <a:t></a:t>
            </a:r>
            <a:endParaRPr lang="en-GB" sz="3600" dirty="0">
              <a:latin typeface="Gill Sans MT" panose="020B0502020104020203" pitchFamily="34" charset="0"/>
            </a:endParaRPr>
          </a:p>
        </p:txBody>
      </p:sp>
      <p:sp>
        <p:nvSpPr>
          <p:cNvPr id="17" name="TextBox 16">
            <a:extLst>
              <a:ext uri="{FF2B5EF4-FFF2-40B4-BE49-F238E27FC236}">
                <a16:creationId xmlns:a16="http://schemas.microsoft.com/office/drawing/2014/main" id="{ADC3FBCD-1F29-4956-98EE-166326978B83}"/>
              </a:ext>
            </a:extLst>
          </p:cNvPr>
          <p:cNvSpPr txBox="1"/>
          <p:nvPr/>
        </p:nvSpPr>
        <p:spPr>
          <a:xfrm>
            <a:off x="4632960" y="6086951"/>
            <a:ext cx="2308860" cy="646331"/>
          </a:xfrm>
          <a:prstGeom prst="rect">
            <a:avLst/>
          </a:prstGeom>
          <a:noFill/>
        </p:spPr>
        <p:txBody>
          <a:bodyPr wrap="square" rtlCol="0">
            <a:spAutoFit/>
          </a:bodyPr>
          <a:lstStyle/>
          <a:p>
            <a:r>
              <a:rPr lang="en-US" sz="3600" i="1" dirty="0">
                <a:latin typeface="Gill Sans MT" panose="020B0502020104020203" pitchFamily="34" charset="0"/>
              </a:rPr>
              <a:t>Pontefract</a:t>
            </a:r>
            <a:endParaRPr lang="en-GB" sz="3600" i="1" dirty="0">
              <a:latin typeface="Gill Sans MT" panose="020B0502020104020203" pitchFamily="34" charset="0"/>
            </a:endParaRPr>
          </a:p>
        </p:txBody>
      </p:sp>
      <p:sp>
        <p:nvSpPr>
          <p:cNvPr id="18" name="Up Arrow 9">
            <a:extLst>
              <a:ext uri="{FF2B5EF4-FFF2-40B4-BE49-F238E27FC236}">
                <a16:creationId xmlns:a16="http://schemas.microsoft.com/office/drawing/2014/main" id="{8F6CFE52-B984-48B3-AFB9-4A5D4E0C93E5}"/>
              </a:ext>
            </a:extLst>
          </p:cNvPr>
          <p:cNvSpPr/>
          <p:nvPr/>
        </p:nvSpPr>
        <p:spPr>
          <a:xfrm>
            <a:off x="6134760" y="3427548"/>
            <a:ext cx="648042" cy="126134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Box 18">
            <a:extLst>
              <a:ext uri="{FF2B5EF4-FFF2-40B4-BE49-F238E27FC236}">
                <a16:creationId xmlns:a16="http://schemas.microsoft.com/office/drawing/2014/main" id="{F5C845ED-BC7B-4C31-9893-82737D6D9D80}"/>
              </a:ext>
            </a:extLst>
          </p:cNvPr>
          <p:cNvSpPr txBox="1"/>
          <p:nvPr/>
        </p:nvSpPr>
        <p:spPr>
          <a:xfrm>
            <a:off x="7901263" y="5212655"/>
            <a:ext cx="1927130" cy="2308324"/>
          </a:xfrm>
          <a:prstGeom prst="rect">
            <a:avLst/>
          </a:prstGeom>
          <a:noFill/>
        </p:spPr>
        <p:txBody>
          <a:bodyPr wrap="none" rtlCol="0">
            <a:spAutoFit/>
          </a:bodyPr>
          <a:lstStyle/>
          <a:p>
            <a:pPr algn="ctr"/>
            <a:r>
              <a:rPr lang="en-GB" sz="4800" dirty="0">
                <a:latin typeface="Gill Sans MT" panose="020B0502020104020203" pitchFamily="34" charset="0"/>
              </a:rPr>
              <a:t>M62</a:t>
            </a:r>
          </a:p>
          <a:p>
            <a:pPr algn="ctr"/>
            <a:endParaRPr lang="en-GB" sz="4800" dirty="0">
              <a:latin typeface="Gill Sans MT" panose="020B0502020104020203" pitchFamily="34" charset="0"/>
            </a:endParaRPr>
          </a:p>
          <a:p>
            <a:pPr algn="ctr"/>
            <a:r>
              <a:rPr lang="en-GB" sz="4800" dirty="0">
                <a:latin typeface="Gill Sans MT" panose="020B0502020104020203" pitchFamily="34" charset="0"/>
              </a:rPr>
              <a:t>to Hull</a:t>
            </a:r>
          </a:p>
        </p:txBody>
      </p:sp>
      <p:sp>
        <p:nvSpPr>
          <p:cNvPr id="20" name="TextBox 19">
            <a:extLst>
              <a:ext uri="{FF2B5EF4-FFF2-40B4-BE49-F238E27FC236}">
                <a16:creationId xmlns:a16="http://schemas.microsoft.com/office/drawing/2014/main" id="{C6FE03C7-BB0A-4CCD-AE2A-D27623EE9F38}"/>
              </a:ext>
            </a:extLst>
          </p:cNvPr>
          <p:cNvSpPr txBox="1"/>
          <p:nvPr/>
        </p:nvSpPr>
        <p:spPr>
          <a:xfrm>
            <a:off x="655320" y="594360"/>
            <a:ext cx="8625840" cy="923330"/>
          </a:xfrm>
          <a:prstGeom prst="rect">
            <a:avLst/>
          </a:prstGeom>
          <a:noFill/>
        </p:spPr>
        <p:txBody>
          <a:bodyPr wrap="square" rtlCol="0">
            <a:spAutoFit/>
          </a:bodyPr>
          <a:lstStyle/>
          <a:p>
            <a:pPr algn="ctr"/>
            <a:r>
              <a:rPr lang="en-US" sz="5400" dirty="0">
                <a:solidFill>
                  <a:srgbClr val="0070C0"/>
                </a:solidFill>
                <a:latin typeface="Gill Sans MT" panose="020B0502020104020203" pitchFamily="34" charset="0"/>
              </a:rPr>
              <a:t>Where is Featherstone?</a:t>
            </a:r>
            <a:endParaRPr lang="en-GB" sz="5400" dirty="0">
              <a:solidFill>
                <a:srgbClr val="0070C0"/>
              </a:solidFill>
              <a:latin typeface="Gill Sans MT" panose="020B0502020104020203" pitchFamily="34" charset="0"/>
            </a:endParaRPr>
          </a:p>
        </p:txBody>
      </p:sp>
      <p:sp>
        <p:nvSpPr>
          <p:cNvPr id="21" name="Slide Number Placeholder 20">
            <a:extLst>
              <a:ext uri="{FF2B5EF4-FFF2-40B4-BE49-F238E27FC236}">
                <a16:creationId xmlns:a16="http://schemas.microsoft.com/office/drawing/2014/main" id="{30425AB7-33F6-4E47-9260-586F124CC143}"/>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4</a:t>
            </a:fld>
            <a:endParaRPr lang="en-US">
              <a:solidFill>
                <a:prstClr val="black">
                  <a:tint val="75000"/>
                </a:prstClr>
              </a:solidFill>
            </a:endParaRPr>
          </a:p>
        </p:txBody>
      </p:sp>
    </p:spTree>
    <p:extLst>
      <p:ext uri="{BB962C8B-B14F-4D97-AF65-F5344CB8AC3E}">
        <p14:creationId xmlns:p14="http://schemas.microsoft.com/office/powerpoint/2010/main" val="1654069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23D177-90D2-48C7-88C4-E6B24C7CB472}"/>
              </a:ext>
            </a:extLst>
          </p:cNvPr>
          <p:cNvSpPr txBox="1"/>
          <p:nvPr/>
        </p:nvSpPr>
        <p:spPr>
          <a:xfrm>
            <a:off x="701749" y="914400"/>
            <a:ext cx="8654902" cy="923330"/>
          </a:xfrm>
          <a:prstGeom prst="rect">
            <a:avLst/>
          </a:prstGeom>
          <a:noFill/>
        </p:spPr>
        <p:txBody>
          <a:bodyPr wrap="square" rtlCol="0">
            <a:spAutoFit/>
          </a:bodyPr>
          <a:lstStyle/>
          <a:p>
            <a:pPr algn="ctr"/>
            <a:r>
              <a:rPr lang="en-US" sz="5400" dirty="0">
                <a:solidFill>
                  <a:srgbClr val="0070C0"/>
                </a:solidFill>
                <a:latin typeface="Gill Sans MT" panose="020B0502020104020203" pitchFamily="34" charset="0"/>
              </a:rPr>
              <a:t>Two Issues</a:t>
            </a:r>
            <a:endParaRPr lang="en-GB" sz="5400" dirty="0">
              <a:solidFill>
                <a:srgbClr val="0070C0"/>
              </a:solidFill>
              <a:latin typeface="Gill Sans MT" panose="020B0502020104020203" pitchFamily="34" charset="0"/>
            </a:endParaRPr>
          </a:p>
        </p:txBody>
      </p:sp>
      <p:sp>
        <p:nvSpPr>
          <p:cNvPr id="3" name="TextBox 2">
            <a:extLst>
              <a:ext uri="{FF2B5EF4-FFF2-40B4-BE49-F238E27FC236}">
                <a16:creationId xmlns:a16="http://schemas.microsoft.com/office/drawing/2014/main" id="{65B82B49-B208-4EA2-945C-16FCF43B413D}"/>
              </a:ext>
            </a:extLst>
          </p:cNvPr>
          <p:cNvSpPr txBox="1"/>
          <p:nvPr/>
        </p:nvSpPr>
        <p:spPr>
          <a:xfrm>
            <a:off x="1348740" y="2849526"/>
            <a:ext cx="7246620" cy="5262979"/>
          </a:xfrm>
          <a:prstGeom prst="rect">
            <a:avLst/>
          </a:prstGeom>
          <a:noFill/>
        </p:spPr>
        <p:txBody>
          <a:bodyPr wrap="square" rtlCol="0">
            <a:spAutoFit/>
          </a:bodyPr>
          <a:lstStyle/>
          <a:p>
            <a:r>
              <a:rPr lang="en-US" sz="4800" dirty="0">
                <a:latin typeface="Gill Sans MT" panose="020B0502020104020203" pitchFamily="34" charset="0"/>
              </a:rPr>
              <a:t>1. Why did the conflict turn violent?</a:t>
            </a:r>
          </a:p>
          <a:p>
            <a:endParaRPr lang="en-US" sz="4800" dirty="0">
              <a:latin typeface="Gill Sans MT" panose="020B0502020104020203" pitchFamily="34" charset="0"/>
            </a:endParaRPr>
          </a:p>
          <a:p>
            <a:r>
              <a:rPr lang="en-US" sz="4800" dirty="0">
                <a:latin typeface="Gill Sans MT" panose="020B0502020104020203" pitchFamily="34" charset="0"/>
              </a:rPr>
              <a:t>2. If emotions turned the conflict violent, what happened to reason?</a:t>
            </a:r>
          </a:p>
          <a:p>
            <a:endParaRPr lang="en-US" sz="4800" dirty="0">
              <a:latin typeface="Gill Sans MT" panose="020B0502020104020203" pitchFamily="34" charset="0"/>
            </a:endParaRPr>
          </a:p>
        </p:txBody>
      </p:sp>
      <p:sp>
        <p:nvSpPr>
          <p:cNvPr id="4" name="Slide Number Placeholder 3">
            <a:extLst>
              <a:ext uri="{FF2B5EF4-FFF2-40B4-BE49-F238E27FC236}">
                <a16:creationId xmlns:a16="http://schemas.microsoft.com/office/drawing/2014/main" id="{FC890A10-5F28-4E4A-9625-B63DF45D8839}"/>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5</a:t>
            </a:fld>
            <a:endParaRPr lang="en-US">
              <a:solidFill>
                <a:prstClr val="black">
                  <a:tint val="75000"/>
                </a:prstClr>
              </a:solidFill>
            </a:endParaRPr>
          </a:p>
        </p:txBody>
      </p:sp>
    </p:spTree>
    <p:extLst>
      <p:ext uri="{BB962C8B-B14F-4D97-AF65-F5344CB8AC3E}">
        <p14:creationId xmlns:p14="http://schemas.microsoft.com/office/powerpoint/2010/main" val="940042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newspaper&#10;&#10;Description automatically generated">
            <a:extLst>
              <a:ext uri="{FF2B5EF4-FFF2-40B4-BE49-F238E27FC236}">
                <a16:creationId xmlns:a16="http://schemas.microsoft.com/office/drawing/2014/main" id="{21D2D5F3-F1F7-4BC4-BB3E-52E685C30B08}"/>
              </a:ext>
            </a:extLst>
          </p:cNvPr>
          <p:cNvPicPr>
            <a:picLocks noChangeAspect="1"/>
          </p:cNvPicPr>
          <p:nvPr/>
        </p:nvPicPr>
        <p:blipFill rotWithShape="1">
          <a:blip r:embed="rId3">
            <a:extLst>
              <a:ext uri="{28A0092B-C50C-407E-A947-70E740481C1C}">
                <a14:useLocalDpi xmlns:a14="http://schemas.microsoft.com/office/drawing/2010/main" val="0"/>
              </a:ext>
            </a:extLst>
          </a:blip>
          <a:srcRect b="16083"/>
          <a:stretch/>
        </p:blipFill>
        <p:spPr>
          <a:xfrm>
            <a:off x="621350" y="8288306"/>
            <a:ext cx="8607039" cy="4321905"/>
          </a:xfrm>
          <a:prstGeom prst="rect">
            <a:avLst/>
          </a:prstGeom>
        </p:spPr>
      </p:pic>
      <p:sp>
        <p:nvSpPr>
          <p:cNvPr id="6" name="TextBox 5">
            <a:extLst>
              <a:ext uri="{FF2B5EF4-FFF2-40B4-BE49-F238E27FC236}">
                <a16:creationId xmlns:a16="http://schemas.microsoft.com/office/drawing/2014/main" id="{0EA87C5C-BEA5-4EE2-B867-A537101A808D}"/>
              </a:ext>
            </a:extLst>
          </p:cNvPr>
          <p:cNvSpPr txBox="1"/>
          <p:nvPr/>
        </p:nvSpPr>
        <p:spPr>
          <a:xfrm>
            <a:off x="621350" y="883027"/>
            <a:ext cx="8663300" cy="6924973"/>
          </a:xfrm>
          <a:prstGeom prst="rect">
            <a:avLst/>
          </a:prstGeom>
          <a:noFill/>
        </p:spPr>
        <p:txBody>
          <a:bodyPr wrap="square" rtlCol="0">
            <a:spAutoFit/>
          </a:bodyPr>
          <a:lstStyle/>
          <a:p>
            <a:pPr algn="ctr"/>
            <a:r>
              <a:rPr lang="en-US" sz="4800" dirty="0">
                <a:solidFill>
                  <a:schemeClr val="accent1"/>
                </a:solidFill>
                <a:latin typeface="Gill Sans MT" panose="020B0502020104020203" pitchFamily="34" charset="0"/>
              </a:rPr>
              <a:t>But  Why Look at this Conflict?</a:t>
            </a:r>
          </a:p>
          <a:p>
            <a:pPr algn="ctr"/>
            <a:r>
              <a:rPr lang="en-US" sz="4800" dirty="0">
                <a:solidFill>
                  <a:schemeClr val="accent1"/>
                </a:solidFill>
                <a:latin typeface="Gill Sans MT" panose="020B0502020104020203" pitchFamily="34" charset="0"/>
              </a:rPr>
              <a:t>Good Quality Multiple Sources:</a:t>
            </a:r>
          </a:p>
          <a:p>
            <a:pPr algn="ctr"/>
            <a:endParaRPr lang="en-US" sz="2400" dirty="0">
              <a:latin typeface="Gill Sans MT" panose="020B0502020104020203" pitchFamily="34" charset="0"/>
            </a:endParaRPr>
          </a:p>
          <a:p>
            <a:pPr marL="571500" indent="-571500" algn="ctr">
              <a:buFont typeface="Arial" panose="020B0604020202020204" pitchFamily="34" charset="0"/>
              <a:buChar char="•"/>
            </a:pPr>
            <a:r>
              <a:rPr lang="en-US" sz="3600" dirty="0">
                <a:latin typeface="Gill Sans MT" panose="020B0502020104020203" pitchFamily="34" charset="0"/>
              </a:rPr>
              <a:t>Newspaper accounts</a:t>
            </a:r>
          </a:p>
          <a:p>
            <a:pPr marL="571500" indent="-571500" algn="ctr">
              <a:buFont typeface="Arial" panose="020B0604020202020204" pitchFamily="34" charset="0"/>
              <a:buChar char="•"/>
            </a:pPr>
            <a:r>
              <a:rPr lang="en-US" sz="3600" dirty="0">
                <a:latin typeface="Gill Sans MT" panose="020B0502020104020203" pitchFamily="34" charset="0"/>
              </a:rPr>
              <a:t>Evidence at an Inquest</a:t>
            </a:r>
          </a:p>
          <a:p>
            <a:pPr marL="571500" indent="-571500" algn="ctr">
              <a:buFont typeface="Arial" panose="020B0604020202020204" pitchFamily="34" charset="0"/>
              <a:buChar char="•"/>
            </a:pPr>
            <a:r>
              <a:rPr lang="en-US" sz="3600" dirty="0">
                <a:latin typeface="Gill Sans MT" panose="020B0502020104020203" pitchFamily="34" charset="0"/>
              </a:rPr>
              <a:t>The depositions gathered by the </a:t>
            </a:r>
            <a:br>
              <a:rPr lang="en-US" sz="3600" dirty="0">
                <a:latin typeface="Gill Sans MT" panose="020B0502020104020203" pitchFamily="34" charset="0"/>
              </a:rPr>
            </a:br>
            <a:r>
              <a:rPr lang="en-US" sz="3600" dirty="0">
                <a:latin typeface="Gill Sans MT" panose="020B0502020104020203" pitchFamily="34" charset="0"/>
              </a:rPr>
              <a:t>Treasury Solicitor’s Department</a:t>
            </a:r>
          </a:p>
          <a:p>
            <a:pPr marL="571500" indent="-571500" algn="ctr">
              <a:buFont typeface="Arial" panose="020B0604020202020204" pitchFamily="34" charset="0"/>
              <a:buChar char="•"/>
            </a:pPr>
            <a:r>
              <a:rPr lang="en-US" sz="3600" dirty="0">
                <a:latin typeface="Gill Sans MT" panose="020B0502020104020203" pitchFamily="34" charset="0"/>
              </a:rPr>
              <a:t>Evidence at the Committee of Inquiry</a:t>
            </a:r>
          </a:p>
          <a:p>
            <a:pPr marL="571500" indent="-571500" algn="ctr">
              <a:buFont typeface="Arial" panose="020B0604020202020204" pitchFamily="34" charset="0"/>
              <a:buChar char="•"/>
            </a:pPr>
            <a:r>
              <a:rPr lang="en-US" sz="3600" dirty="0">
                <a:latin typeface="Gill Sans MT" panose="020B0502020104020203" pitchFamily="34" charset="0"/>
              </a:rPr>
              <a:t>Sam Wood’s account</a:t>
            </a:r>
          </a:p>
          <a:p>
            <a:pPr marL="571500" indent="-571500" algn="ctr">
              <a:buFont typeface="Arial" panose="020B0604020202020204" pitchFamily="34" charset="0"/>
              <a:buChar char="•"/>
            </a:pPr>
            <a:endParaRPr lang="en-US" sz="3600" dirty="0">
              <a:latin typeface="Gill Sans MT" panose="020B0502020104020203" pitchFamily="34" charset="0"/>
            </a:endParaRPr>
          </a:p>
          <a:p>
            <a:pPr algn="ctr"/>
            <a:r>
              <a:rPr lang="en-US" sz="3600" i="1" dirty="0">
                <a:latin typeface="Gill Sans MT" panose="020B0502020104020203" pitchFamily="34" charset="0"/>
              </a:rPr>
              <a:t>Sometimes from participants or witnesses</a:t>
            </a:r>
          </a:p>
          <a:p>
            <a:pPr algn="ctr"/>
            <a:r>
              <a:rPr lang="en-US" sz="3600" i="1" dirty="0">
                <a:latin typeface="Gill Sans MT" panose="020B0502020104020203" pitchFamily="34" charset="0"/>
              </a:rPr>
              <a:t>Sometimes pseudo-verbatim</a:t>
            </a:r>
            <a:endParaRPr lang="en-GB" sz="3600" i="1" dirty="0">
              <a:latin typeface="Gill Sans MT" panose="020B0502020104020203" pitchFamily="34" charset="0"/>
            </a:endParaRPr>
          </a:p>
        </p:txBody>
      </p:sp>
      <p:sp>
        <p:nvSpPr>
          <p:cNvPr id="2" name="Slide Number Placeholder 1">
            <a:extLst>
              <a:ext uri="{FF2B5EF4-FFF2-40B4-BE49-F238E27FC236}">
                <a16:creationId xmlns:a16="http://schemas.microsoft.com/office/drawing/2014/main" id="{179E8EC7-82E1-4222-BAAA-570F039DC07A}"/>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6</a:t>
            </a:fld>
            <a:endParaRPr lang="en-US">
              <a:solidFill>
                <a:prstClr val="black">
                  <a:tint val="75000"/>
                </a:prstClr>
              </a:solidFill>
            </a:endParaRPr>
          </a:p>
        </p:txBody>
      </p:sp>
    </p:spTree>
    <p:extLst>
      <p:ext uri="{BB962C8B-B14F-4D97-AF65-F5344CB8AC3E}">
        <p14:creationId xmlns:p14="http://schemas.microsoft.com/office/powerpoint/2010/main" val="876753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28F32A-A998-43CA-AC4B-6417D5E54F81}"/>
              </a:ext>
            </a:extLst>
          </p:cNvPr>
          <p:cNvSpPr txBox="1"/>
          <p:nvPr/>
        </p:nvSpPr>
        <p:spPr>
          <a:xfrm>
            <a:off x="1" y="468261"/>
            <a:ext cx="9906000" cy="1569660"/>
          </a:xfrm>
          <a:prstGeom prst="rect">
            <a:avLst/>
          </a:prstGeom>
          <a:noFill/>
        </p:spPr>
        <p:txBody>
          <a:bodyPr wrap="square" rtlCol="0">
            <a:spAutoFit/>
          </a:bodyPr>
          <a:lstStyle/>
          <a:p>
            <a:pPr algn="ctr"/>
            <a:r>
              <a:rPr lang="en-US" sz="4800" dirty="0">
                <a:solidFill>
                  <a:schemeClr val="accent1"/>
                </a:solidFill>
                <a:latin typeface="Gill Sans MT" panose="020B0502020104020203" pitchFamily="34" charset="0"/>
              </a:rPr>
              <a:t>Sam Wood, the Working-Class Author</a:t>
            </a:r>
          </a:p>
          <a:p>
            <a:pPr algn="ctr"/>
            <a:r>
              <a:rPr lang="en-US" sz="4800" dirty="0">
                <a:solidFill>
                  <a:schemeClr val="accent1"/>
                </a:solidFill>
                <a:latin typeface="Gill Sans MT" panose="020B0502020104020203" pitchFamily="34" charset="0"/>
              </a:rPr>
              <a:t> of </a:t>
            </a:r>
            <a:r>
              <a:rPr lang="en-US" sz="4800" i="1" dirty="0">
                <a:solidFill>
                  <a:schemeClr val="accent1"/>
                </a:solidFill>
                <a:latin typeface="Gill Sans MT" panose="020B0502020104020203" pitchFamily="34" charset="0"/>
              </a:rPr>
              <a:t>The Battle of ‘93</a:t>
            </a:r>
            <a:endParaRPr lang="en-GB" sz="4800" dirty="0">
              <a:solidFill>
                <a:schemeClr val="accent1"/>
              </a:solidFill>
              <a:latin typeface="Gill Sans MT" panose="020B0502020104020203" pitchFamily="34" charset="0"/>
            </a:endParaRPr>
          </a:p>
        </p:txBody>
      </p:sp>
      <p:pic>
        <p:nvPicPr>
          <p:cNvPr id="4" name="Picture 3" descr="A picture containing text, sky, outdoor, parked&#10;&#10;Description automatically generated">
            <a:extLst>
              <a:ext uri="{FF2B5EF4-FFF2-40B4-BE49-F238E27FC236}">
                <a16:creationId xmlns:a16="http://schemas.microsoft.com/office/drawing/2014/main" id="{5C10FC5C-414D-4445-BDAB-EE1DF65158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2233" y="4492508"/>
            <a:ext cx="7145080" cy="5185672"/>
          </a:xfrm>
          <a:prstGeom prst="rect">
            <a:avLst/>
          </a:prstGeom>
        </p:spPr>
      </p:pic>
      <p:sp>
        <p:nvSpPr>
          <p:cNvPr id="5" name="TextBox 4">
            <a:extLst>
              <a:ext uri="{FF2B5EF4-FFF2-40B4-BE49-F238E27FC236}">
                <a16:creationId xmlns:a16="http://schemas.microsoft.com/office/drawing/2014/main" id="{E5044CD8-034D-46C6-AE04-97747191CA4A}"/>
              </a:ext>
            </a:extLst>
          </p:cNvPr>
          <p:cNvSpPr txBox="1"/>
          <p:nvPr/>
        </p:nvSpPr>
        <p:spPr>
          <a:xfrm>
            <a:off x="640080" y="2206091"/>
            <a:ext cx="8631936" cy="2308324"/>
          </a:xfrm>
          <a:prstGeom prst="rect">
            <a:avLst/>
          </a:prstGeom>
          <a:noFill/>
        </p:spPr>
        <p:txBody>
          <a:bodyPr wrap="square" rtlCol="0">
            <a:spAutoFit/>
          </a:bodyPr>
          <a:lstStyle/>
          <a:p>
            <a:pPr algn="ctr"/>
            <a:r>
              <a:rPr lang="en-US" sz="3600" dirty="0">
                <a:latin typeface="Gill Sans MT" panose="020B0502020104020203" pitchFamily="34" charset="0"/>
              </a:rPr>
              <a:t>In 1893, a 31 year-old boiler-maker and holder-up, living at 4 Keir Street, Barnsley.  His father was a colliery banksman; </a:t>
            </a:r>
          </a:p>
          <a:p>
            <a:pPr algn="ctr"/>
            <a:r>
              <a:rPr lang="en-US" sz="3600" dirty="0">
                <a:latin typeface="Gill Sans MT" panose="020B0502020104020203" pitchFamily="34" charset="0"/>
              </a:rPr>
              <a:t>his brother Charles was a colliery labourer.</a:t>
            </a:r>
            <a:endParaRPr lang="en-GB" sz="3600" dirty="0">
              <a:latin typeface="Gill Sans MT" panose="020B0502020104020203" pitchFamily="34" charset="0"/>
            </a:endParaRPr>
          </a:p>
        </p:txBody>
      </p:sp>
      <p:sp>
        <p:nvSpPr>
          <p:cNvPr id="3" name="TextBox 2">
            <a:extLst>
              <a:ext uri="{FF2B5EF4-FFF2-40B4-BE49-F238E27FC236}">
                <a16:creationId xmlns:a16="http://schemas.microsoft.com/office/drawing/2014/main" id="{52BC7298-B766-41C0-8663-DF201C1D63DD}"/>
              </a:ext>
            </a:extLst>
          </p:cNvPr>
          <p:cNvSpPr txBox="1"/>
          <p:nvPr/>
        </p:nvSpPr>
        <p:spPr>
          <a:xfrm>
            <a:off x="1581150" y="9922563"/>
            <a:ext cx="6788149" cy="338554"/>
          </a:xfrm>
          <a:prstGeom prst="rect">
            <a:avLst/>
          </a:prstGeom>
          <a:noFill/>
        </p:spPr>
        <p:txBody>
          <a:bodyPr wrap="square" rtlCol="0">
            <a:spAutoFit/>
          </a:bodyPr>
          <a:lstStyle/>
          <a:p>
            <a:pPr algn="ctr"/>
            <a:r>
              <a:rPr lang="en-US" sz="1600" dirty="0">
                <a:latin typeface="Gill Sans MT" panose="020B0502020104020203" pitchFamily="34" charset="0"/>
              </a:rPr>
              <a:t>Nos. 2 (left), 4 (middle), and 6 (right), Keir Street, Barnsley, as they are today.</a:t>
            </a:r>
            <a:endParaRPr lang="en-GB" sz="1600" dirty="0">
              <a:latin typeface="Gill Sans MT" panose="020B0502020104020203" pitchFamily="34" charset="0"/>
            </a:endParaRPr>
          </a:p>
        </p:txBody>
      </p:sp>
      <p:sp>
        <p:nvSpPr>
          <p:cNvPr id="6" name="TextBox 5">
            <a:extLst>
              <a:ext uri="{FF2B5EF4-FFF2-40B4-BE49-F238E27FC236}">
                <a16:creationId xmlns:a16="http://schemas.microsoft.com/office/drawing/2014/main" id="{5963A262-0B89-4870-B5B9-22656C36D27F}"/>
              </a:ext>
            </a:extLst>
          </p:cNvPr>
          <p:cNvSpPr txBox="1"/>
          <p:nvPr/>
        </p:nvSpPr>
        <p:spPr>
          <a:xfrm>
            <a:off x="0" y="10662720"/>
            <a:ext cx="9905999" cy="1754326"/>
          </a:xfrm>
          <a:prstGeom prst="rect">
            <a:avLst/>
          </a:prstGeom>
          <a:noFill/>
        </p:spPr>
        <p:txBody>
          <a:bodyPr wrap="square" rtlCol="0">
            <a:spAutoFit/>
          </a:bodyPr>
          <a:lstStyle/>
          <a:p>
            <a:pPr algn="ctr"/>
            <a:r>
              <a:rPr lang="en-US" sz="3600" dirty="0">
                <a:latin typeface="Gill Sans MT" panose="020B0502020104020203" pitchFamily="34" charset="0"/>
              </a:rPr>
              <a:t>Next door neighbours: </a:t>
            </a:r>
            <a:br>
              <a:rPr lang="en-US" sz="3600" dirty="0">
                <a:latin typeface="Gill Sans MT" panose="020B0502020104020203" pitchFamily="34" charset="0"/>
              </a:rPr>
            </a:br>
            <a:r>
              <a:rPr lang="en-US" sz="3600" dirty="0">
                <a:latin typeface="Gill Sans MT" panose="020B0502020104020203" pitchFamily="34" charset="0"/>
              </a:rPr>
              <a:t>No.2:  Alfred Broadhead, a linen warehouseman; </a:t>
            </a:r>
          </a:p>
          <a:p>
            <a:pPr algn="ctr"/>
            <a:r>
              <a:rPr lang="en-US" sz="3600" dirty="0">
                <a:latin typeface="Gill Sans MT" panose="020B0502020104020203" pitchFamily="34" charset="0"/>
              </a:rPr>
              <a:t>No. 6: John Swift, a coal miner.</a:t>
            </a:r>
            <a:endParaRPr lang="en-GB" sz="3600" dirty="0">
              <a:latin typeface="Gill Sans MT" panose="020B0502020104020203" pitchFamily="34" charset="0"/>
            </a:endParaRPr>
          </a:p>
        </p:txBody>
      </p:sp>
      <p:sp>
        <p:nvSpPr>
          <p:cNvPr id="7" name="Slide Number Placeholder 6">
            <a:extLst>
              <a:ext uri="{FF2B5EF4-FFF2-40B4-BE49-F238E27FC236}">
                <a16:creationId xmlns:a16="http://schemas.microsoft.com/office/drawing/2014/main" id="{300691FC-9A88-42D5-BA8C-9293E74EFD3A}"/>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7</a:t>
            </a:fld>
            <a:endParaRPr lang="en-US">
              <a:solidFill>
                <a:prstClr val="black">
                  <a:tint val="75000"/>
                </a:prstClr>
              </a:solidFill>
            </a:endParaRPr>
          </a:p>
        </p:txBody>
      </p:sp>
    </p:spTree>
    <p:extLst>
      <p:ext uri="{BB962C8B-B14F-4D97-AF65-F5344CB8AC3E}">
        <p14:creationId xmlns:p14="http://schemas.microsoft.com/office/powerpoint/2010/main" val="3013985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904CA969-1920-4191-97DC-A231EA4FCB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4480" y="541161"/>
            <a:ext cx="6644848" cy="8657703"/>
          </a:xfrm>
          <a:prstGeom prst="rect">
            <a:avLst/>
          </a:prstGeom>
        </p:spPr>
      </p:pic>
      <p:sp>
        <p:nvSpPr>
          <p:cNvPr id="4" name="TextBox 3">
            <a:extLst>
              <a:ext uri="{FF2B5EF4-FFF2-40B4-BE49-F238E27FC236}">
                <a16:creationId xmlns:a16="http://schemas.microsoft.com/office/drawing/2014/main" id="{AACB1A40-AF43-4F6A-9F26-9E32D4F6F1C9}"/>
              </a:ext>
            </a:extLst>
          </p:cNvPr>
          <p:cNvSpPr txBox="1"/>
          <p:nvPr/>
        </p:nvSpPr>
        <p:spPr>
          <a:xfrm>
            <a:off x="621792" y="9528048"/>
            <a:ext cx="8650224" cy="2323713"/>
          </a:xfrm>
          <a:prstGeom prst="rect">
            <a:avLst/>
          </a:prstGeom>
          <a:noFill/>
        </p:spPr>
        <p:txBody>
          <a:bodyPr wrap="square" rtlCol="0">
            <a:spAutoFit/>
          </a:bodyPr>
          <a:lstStyle/>
          <a:p>
            <a:pPr algn="ctr">
              <a:lnSpc>
                <a:spcPct val="107000"/>
              </a:lnSpc>
              <a:spcAft>
                <a:spcPts val="800"/>
              </a:spcAft>
            </a:pPr>
            <a:r>
              <a:rPr lang="en-GB" sz="2000" dirty="0">
                <a:effectLst/>
                <a:latin typeface="Gill Sans MT" panose="020B0502020104020203" pitchFamily="34" charset="0"/>
                <a:ea typeface="Calibri" panose="020F0502020204030204" pitchFamily="34" charset="0"/>
                <a:cs typeface="Times New Roman" panose="02020603050405020304" pitchFamily="18" charset="0"/>
              </a:rPr>
              <a:t>‘M.C.’ [M. Caudle?], </a:t>
            </a:r>
            <a:r>
              <a:rPr lang="en-GB" sz="2000" i="1" dirty="0">
                <a:effectLst/>
                <a:latin typeface="Gill Sans MT" panose="020B0502020104020203" pitchFamily="34" charset="0"/>
                <a:ea typeface="Calibri" panose="020F0502020204030204" pitchFamily="34" charset="0"/>
                <a:cs typeface="Times New Roman" panose="02020603050405020304" pitchFamily="18" charset="0"/>
              </a:rPr>
              <a:t>Everybody's Book of Correct Conduct, Being the Etiquette of Every-day Life</a:t>
            </a:r>
            <a:r>
              <a:rPr lang="en-GB" sz="2000" dirty="0">
                <a:effectLst/>
                <a:latin typeface="Gill Sans MT" panose="020B0502020104020203"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en-GB" sz="2000" dirty="0">
                <a:effectLst/>
                <a:latin typeface="Gill Sans MT" panose="020B0502020104020203" pitchFamily="34" charset="0"/>
                <a:ea typeface="Calibri" panose="020F0502020204030204" pitchFamily="34" charset="0"/>
                <a:cs typeface="Times New Roman" panose="02020603050405020304" pitchFamily="18" charset="0"/>
              </a:rPr>
              <a:t>Published by W.R. Russell &amp; Co. </a:t>
            </a:r>
            <a:br>
              <a:rPr lang="en-GB" sz="2000" dirty="0">
                <a:effectLst/>
                <a:latin typeface="Gill Sans MT" panose="020B0502020104020203" pitchFamily="34" charset="0"/>
                <a:ea typeface="Calibri" panose="020F0502020204030204" pitchFamily="34" charset="0"/>
                <a:cs typeface="Times New Roman" panose="02020603050405020304" pitchFamily="18" charset="0"/>
              </a:rPr>
            </a:br>
            <a:r>
              <a:rPr lang="en-GB" sz="2000" dirty="0">
                <a:effectLst/>
                <a:latin typeface="Gill Sans MT" panose="020B0502020104020203" pitchFamily="34" charset="0"/>
                <a:ea typeface="Calibri" panose="020F0502020204030204" pitchFamily="34" charset="0"/>
                <a:cs typeface="Times New Roman" panose="02020603050405020304" pitchFamily="18" charset="0"/>
              </a:rPr>
              <a:t>(Saxon's Everybody's Series.) 1893</a:t>
            </a:r>
          </a:p>
          <a:p>
            <a:pPr algn="ctr">
              <a:lnSpc>
                <a:spcPct val="107000"/>
              </a:lnSpc>
              <a:spcAft>
                <a:spcPts val="800"/>
              </a:spcAft>
            </a:pPr>
            <a:r>
              <a:rPr lang="en-GB" sz="2000" dirty="0">
                <a:effectLst/>
                <a:latin typeface="Gill Sans MT" panose="020B0502020104020203" pitchFamily="34" charset="0"/>
                <a:ea typeface="Calibri" panose="020F0502020204030204" pitchFamily="34" charset="0"/>
                <a:cs typeface="Times New Roman" panose="02020603050405020304" pitchFamily="18" charset="0"/>
              </a:rPr>
              <a:t>(Photo from Jarndyce, The 19th Century Booksellers)</a:t>
            </a:r>
          </a:p>
          <a:p>
            <a:endParaRPr lang="en-GB" dirty="0"/>
          </a:p>
        </p:txBody>
      </p:sp>
      <p:sp>
        <p:nvSpPr>
          <p:cNvPr id="5" name="TextBox 4">
            <a:extLst>
              <a:ext uri="{FF2B5EF4-FFF2-40B4-BE49-F238E27FC236}">
                <a16:creationId xmlns:a16="http://schemas.microsoft.com/office/drawing/2014/main" id="{975AE8D2-0AA8-4A1D-8A8C-433D87CF3CD1}"/>
              </a:ext>
            </a:extLst>
          </p:cNvPr>
          <p:cNvSpPr txBox="1"/>
          <p:nvPr/>
        </p:nvSpPr>
        <p:spPr>
          <a:xfrm>
            <a:off x="640080" y="11740896"/>
            <a:ext cx="8668512" cy="923330"/>
          </a:xfrm>
          <a:prstGeom prst="rect">
            <a:avLst/>
          </a:prstGeom>
          <a:noFill/>
        </p:spPr>
        <p:txBody>
          <a:bodyPr wrap="square" rtlCol="0">
            <a:spAutoFit/>
          </a:bodyPr>
          <a:lstStyle/>
          <a:p>
            <a:pPr algn="ctr"/>
            <a:r>
              <a:rPr lang="en-US" sz="5400" dirty="0">
                <a:solidFill>
                  <a:srgbClr val="0070C0"/>
                </a:solidFill>
                <a:latin typeface="Gill Sans MT" panose="020B0502020104020203" pitchFamily="34" charset="0"/>
              </a:rPr>
              <a:t>Not conduct books</a:t>
            </a:r>
            <a:endParaRPr lang="en-GB" sz="5400" dirty="0">
              <a:solidFill>
                <a:srgbClr val="0070C0"/>
              </a:solidFill>
              <a:latin typeface="Gill Sans MT" panose="020B0502020104020203" pitchFamily="34" charset="0"/>
            </a:endParaRPr>
          </a:p>
        </p:txBody>
      </p:sp>
      <p:sp>
        <p:nvSpPr>
          <p:cNvPr id="2" name="Slide Number Placeholder 1">
            <a:extLst>
              <a:ext uri="{FF2B5EF4-FFF2-40B4-BE49-F238E27FC236}">
                <a16:creationId xmlns:a16="http://schemas.microsoft.com/office/drawing/2014/main" id="{3FC7D1A7-5DC9-4F1D-BCB8-BB3EF06D4754}"/>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8</a:t>
            </a:fld>
            <a:endParaRPr lang="en-US">
              <a:solidFill>
                <a:prstClr val="black">
                  <a:tint val="75000"/>
                </a:prstClr>
              </a:solidFill>
            </a:endParaRPr>
          </a:p>
        </p:txBody>
      </p:sp>
    </p:spTree>
    <p:extLst>
      <p:ext uri="{BB962C8B-B14F-4D97-AF65-F5344CB8AC3E}">
        <p14:creationId xmlns:p14="http://schemas.microsoft.com/office/powerpoint/2010/main" val="3434657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5345122-D697-4625-8A01-794F8FFE3DC6}"/>
              </a:ext>
            </a:extLst>
          </p:cNvPr>
          <p:cNvSpPr txBox="1"/>
          <p:nvPr/>
        </p:nvSpPr>
        <p:spPr>
          <a:xfrm>
            <a:off x="648208" y="11594846"/>
            <a:ext cx="8668512" cy="923330"/>
          </a:xfrm>
          <a:prstGeom prst="rect">
            <a:avLst/>
          </a:prstGeom>
          <a:noFill/>
        </p:spPr>
        <p:txBody>
          <a:bodyPr wrap="square" rtlCol="0">
            <a:spAutoFit/>
          </a:bodyPr>
          <a:lstStyle/>
          <a:p>
            <a:pPr algn="ctr"/>
            <a:r>
              <a:rPr lang="en-US" sz="5400" dirty="0">
                <a:solidFill>
                  <a:srgbClr val="0070C0"/>
                </a:solidFill>
                <a:latin typeface="Gill Sans MT" panose="020B0502020104020203" pitchFamily="34" charset="0"/>
              </a:rPr>
              <a:t>Not fiction</a:t>
            </a:r>
            <a:endParaRPr lang="en-GB" sz="5400" dirty="0">
              <a:solidFill>
                <a:srgbClr val="0070C0"/>
              </a:solidFill>
              <a:latin typeface="Gill Sans MT" panose="020B0502020104020203" pitchFamily="34" charset="0"/>
            </a:endParaRPr>
          </a:p>
        </p:txBody>
      </p:sp>
      <p:sp>
        <p:nvSpPr>
          <p:cNvPr id="2" name="Slide Number Placeholder 1">
            <a:extLst>
              <a:ext uri="{FF2B5EF4-FFF2-40B4-BE49-F238E27FC236}">
                <a16:creationId xmlns:a16="http://schemas.microsoft.com/office/drawing/2014/main" id="{F61926EF-BE1B-4537-874B-4684F5C811B8}"/>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9</a:t>
            </a:fld>
            <a:endParaRPr lang="en-US">
              <a:solidFill>
                <a:prstClr val="black">
                  <a:tint val="75000"/>
                </a:prstClr>
              </a:solidFill>
            </a:endParaRPr>
          </a:p>
        </p:txBody>
      </p:sp>
      <p:pic>
        <p:nvPicPr>
          <p:cNvPr id="7" name="Picture 6" descr="A picture containing text, person, crowd&#10;&#10;Description automatically generated">
            <a:extLst>
              <a:ext uri="{FF2B5EF4-FFF2-40B4-BE49-F238E27FC236}">
                <a16:creationId xmlns:a16="http://schemas.microsoft.com/office/drawing/2014/main" id="{68FA5875-D707-4571-8A1E-FE77EF74CF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7360" y="873929"/>
            <a:ext cx="6547104" cy="9966148"/>
          </a:xfrm>
          <a:prstGeom prst="rect">
            <a:avLst/>
          </a:prstGeom>
        </p:spPr>
      </p:pic>
    </p:spTree>
    <p:extLst>
      <p:ext uri="{BB962C8B-B14F-4D97-AF65-F5344CB8AC3E}">
        <p14:creationId xmlns:p14="http://schemas.microsoft.com/office/powerpoint/2010/main" val="3129760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lendar&#10;&#10;Description automatically generated">
            <a:extLst>
              <a:ext uri="{FF2B5EF4-FFF2-40B4-BE49-F238E27FC236}">
                <a16:creationId xmlns:a16="http://schemas.microsoft.com/office/drawing/2014/main" id="{F26AFBBB-BF28-4134-A72A-0091828D96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1336"/>
            <a:ext cx="10248047" cy="13543420"/>
          </a:xfrm>
          <a:prstGeom prst="rect">
            <a:avLst/>
          </a:prstGeom>
        </p:spPr>
      </p:pic>
      <p:sp>
        <p:nvSpPr>
          <p:cNvPr id="5" name="TextBox 4">
            <a:extLst>
              <a:ext uri="{FF2B5EF4-FFF2-40B4-BE49-F238E27FC236}">
                <a16:creationId xmlns:a16="http://schemas.microsoft.com/office/drawing/2014/main" id="{B5345122-D697-4625-8A01-794F8FFE3DC6}"/>
              </a:ext>
            </a:extLst>
          </p:cNvPr>
          <p:cNvSpPr txBox="1"/>
          <p:nvPr/>
        </p:nvSpPr>
        <p:spPr>
          <a:xfrm>
            <a:off x="4953001" y="11828761"/>
            <a:ext cx="4555104" cy="923330"/>
          </a:xfrm>
          <a:prstGeom prst="rect">
            <a:avLst/>
          </a:prstGeom>
          <a:solidFill>
            <a:schemeClr val="bg2">
              <a:lumMod val="90000"/>
            </a:schemeClr>
          </a:solidFill>
        </p:spPr>
        <p:txBody>
          <a:bodyPr wrap="square" rtlCol="0">
            <a:spAutoFit/>
          </a:bodyPr>
          <a:lstStyle/>
          <a:p>
            <a:pPr algn="ctr"/>
            <a:r>
              <a:rPr lang="en-US" sz="5400" dirty="0">
                <a:solidFill>
                  <a:srgbClr val="0070C0"/>
                </a:solidFill>
                <a:latin typeface="Gill Sans MT" panose="020B0502020104020203" pitchFamily="34" charset="0"/>
              </a:rPr>
              <a:t>Nor fiction</a:t>
            </a:r>
            <a:endParaRPr lang="en-GB" sz="5400" dirty="0">
              <a:solidFill>
                <a:srgbClr val="0070C0"/>
              </a:solidFill>
              <a:latin typeface="Gill Sans MT" panose="020B0502020104020203" pitchFamily="34" charset="0"/>
            </a:endParaRPr>
          </a:p>
        </p:txBody>
      </p:sp>
      <p:sp>
        <p:nvSpPr>
          <p:cNvPr id="2" name="Slide Number Placeholder 1">
            <a:extLst>
              <a:ext uri="{FF2B5EF4-FFF2-40B4-BE49-F238E27FC236}">
                <a16:creationId xmlns:a16="http://schemas.microsoft.com/office/drawing/2014/main" id="{0B505D67-731B-4930-B721-8D795F0007AA}"/>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10</a:t>
            </a:fld>
            <a:endParaRPr lang="en-US">
              <a:solidFill>
                <a:prstClr val="black">
                  <a:tint val="75000"/>
                </a:prstClr>
              </a:solidFill>
            </a:endParaRPr>
          </a:p>
        </p:txBody>
      </p:sp>
    </p:spTree>
    <p:extLst>
      <p:ext uri="{BB962C8B-B14F-4D97-AF65-F5344CB8AC3E}">
        <p14:creationId xmlns:p14="http://schemas.microsoft.com/office/powerpoint/2010/main" val="6504081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87F806-91F7-4028-9D22-D13815056C40}"/>
              </a:ext>
            </a:extLst>
          </p:cNvPr>
          <p:cNvSpPr txBox="1"/>
          <p:nvPr/>
        </p:nvSpPr>
        <p:spPr>
          <a:xfrm>
            <a:off x="1060704" y="10489767"/>
            <a:ext cx="7150608" cy="1569660"/>
          </a:xfrm>
          <a:prstGeom prst="rect">
            <a:avLst/>
          </a:prstGeom>
          <a:noFill/>
        </p:spPr>
        <p:txBody>
          <a:bodyPr wrap="square" rtlCol="0">
            <a:spAutoFit/>
          </a:bodyPr>
          <a:lstStyle/>
          <a:p>
            <a:pPr algn="ctr"/>
            <a:r>
              <a:rPr lang="en-US" sz="9600" dirty="0">
                <a:solidFill>
                  <a:srgbClr val="0070C0"/>
                </a:solidFill>
                <a:latin typeface="Gill Sans MT" panose="020B0502020104020203" pitchFamily="34" charset="0"/>
              </a:rPr>
              <a:t>Narrative</a:t>
            </a:r>
            <a:endParaRPr lang="en-GB" sz="9600" dirty="0">
              <a:solidFill>
                <a:srgbClr val="0070C0"/>
              </a:solidFill>
              <a:latin typeface="Gill Sans MT" panose="020B0502020104020203" pitchFamily="34" charset="0"/>
            </a:endParaRPr>
          </a:p>
        </p:txBody>
      </p:sp>
      <p:pic>
        <p:nvPicPr>
          <p:cNvPr id="4" name="Picture 3">
            <a:extLst>
              <a:ext uri="{FF2B5EF4-FFF2-40B4-BE49-F238E27FC236}">
                <a16:creationId xmlns:a16="http://schemas.microsoft.com/office/drawing/2014/main" id="{EC672797-EC44-4C83-8BB7-B6D4E6FBAE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19859"/>
            <a:ext cx="9905999" cy="7527414"/>
          </a:xfrm>
          <a:prstGeom prst="rect">
            <a:avLst/>
          </a:prstGeom>
        </p:spPr>
      </p:pic>
      <p:sp>
        <p:nvSpPr>
          <p:cNvPr id="8" name="TextBox 7">
            <a:extLst>
              <a:ext uri="{FF2B5EF4-FFF2-40B4-BE49-F238E27FC236}">
                <a16:creationId xmlns:a16="http://schemas.microsoft.com/office/drawing/2014/main" id="{02CC9EA7-6325-4AD5-BB82-384780A6FA65}"/>
              </a:ext>
            </a:extLst>
          </p:cNvPr>
          <p:cNvSpPr txBox="1"/>
          <p:nvPr/>
        </p:nvSpPr>
        <p:spPr>
          <a:xfrm>
            <a:off x="658368" y="8558784"/>
            <a:ext cx="8595360" cy="923330"/>
          </a:xfrm>
          <a:prstGeom prst="rect">
            <a:avLst/>
          </a:prstGeom>
          <a:noFill/>
        </p:spPr>
        <p:txBody>
          <a:bodyPr wrap="square" rtlCol="0">
            <a:spAutoFit/>
          </a:bodyPr>
          <a:lstStyle/>
          <a:p>
            <a:pPr algn="ctr"/>
            <a:r>
              <a:rPr lang="en-GB" dirty="0"/>
              <a:t>Henri Jean-Baptiste Victoire Fradelle (1778–1865), </a:t>
            </a:r>
          </a:p>
          <a:p>
            <a:pPr algn="ctr"/>
            <a:r>
              <a:rPr lang="en-GB" i="1" dirty="0"/>
              <a:t>'Othello', Act I, Scene 3, Othello Relating His Life Story to Desdemona</a:t>
            </a:r>
            <a:r>
              <a:rPr lang="en-GB" dirty="0"/>
              <a:t> c.1823–1824. </a:t>
            </a:r>
          </a:p>
          <a:p>
            <a:pPr algn="ctr"/>
            <a:r>
              <a:rPr lang="en-GB" dirty="0"/>
              <a:t>Photo credit: François Grosjean.  Royal Shakespeare Company Collection</a:t>
            </a:r>
          </a:p>
        </p:txBody>
      </p:sp>
      <p:sp>
        <p:nvSpPr>
          <p:cNvPr id="3" name="Slide Number Placeholder 2">
            <a:extLst>
              <a:ext uri="{FF2B5EF4-FFF2-40B4-BE49-F238E27FC236}">
                <a16:creationId xmlns:a16="http://schemas.microsoft.com/office/drawing/2014/main" id="{7C88FEF8-A567-49E9-B557-F33FCF33436F}"/>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11</a:t>
            </a:fld>
            <a:endParaRPr lang="en-US">
              <a:solidFill>
                <a:prstClr val="black">
                  <a:tint val="75000"/>
                </a:prstClr>
              </a:solidFill>
            </a:endParaRPr>
          </a:p>
        </p:txBody>
      </p:sp>
    </p:spTree>
    <p:extLst>
      <p:ext uri="{BB962C8B-B14F-4D97-AF65-F5344CB8AC3E}">
        <p14:creationId xmlns:p14="http://schemas.microsoft.com/office/powerpoint/2010/main" val="2945866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54" y="57085"/>
            <a:ext cx="9949654" cy="7312996"/>
          </a:xfrm>
          <a:prstGeom prst="rect">
            <a:avLst/>
          </a:prstGeom>
        </p:spPr>
      </p:pic>
      <p:sp>
        <p:nvSpPr>
          <p:cNvPr id="3" name="TextBox 2"/>
          <p:cNvSpPr txBox="1"/>
          <p:nvPr/>
        </p:nvSpPr>
        <p:spPr>
          <a:xfrm>
            <a:off x="699246" y="7637933"/>
            <a:ext cx="8202706" cy="4832092"/>
          </a:xfrm>
          <a:prstGeom prst="rect">
            <a:avLst/>
          </a:prstGeom>
          <a:noFill/>
        </p:spPr>
        <p:txBody>
          <a:bodyPr wrap="square" rtlCol="0">
            <a:spAutoFit/>
          </a:bodyPr>
          <a:lstStyle/>
          <a:p>
            <a:r>
              <a:rPr lang="en-GB" sz="4400" dirty="0">
                <a:latin typeface="Gill Sans MT" panose="020B0502020104020203" pitchFamily="34" charset="0"/>
              </a:rPr>
              <a:t>Late July and early August: </a:t>
            </a:r>
          </a:p>
          <a:p>
            <a:endParaRPr lang="en-GB" sz="4400" dirty="0">
              <a:latin typeface="Gill Sans MT" panose="020B0502020104020203" pitchFamily="34" charset="0"/>
            </a:endParaRPr>
          </a:p>
          <a:p>
            <a:r>
              <a:rPr lang="en-GB" sz="4400" dirty="0">
                <a:latin typeface="Gill Sans MT" panose="020B0502020104020203" pitchFamily="34" charset="0"/>
              </a:rPr>
              <a:t>‘There’s not much temper ....  All seem to accept the situation calmly and deliberately ….’</a:t>
            </a:r>
          </a:p>
          <a:p>
            <a:endParaRPr lang="en-GB" sz="4400" dirty="0">
              <a:latin typeface="Gill Sans MT" panose="020B0502020104020203" pitchFamily="34" charset="0"/>
            </a:endParaRPr>
          </a:p>
          <a:p>
            <a:r>
              <a:rPr lang="en-GB" sz="4400" dirty="0">
                <a:latin typeface="Gill Sans MT" panose="020B0502020104020203" pitchFamily="34" charset="0"/>
              </a:rPr>
              <a:t>‘light-hearted indifference’</a:t>
            </a:r>
          </a:p>
        </p:txBody>
      </p:sp>
      <p:sp>
        <p:nvSpPr>
          <p:cNvPr id="4" name="Slide Number Placeholder 3">
            <a:extLst>
              <a:ext uri="{FF2B5EF4-FFF2-40B4-BE49-F238E27FC236}">
                <a16:creationId xmlns:a16="http://schemas.microsoft.com/office/drawing/2014/main" id="{91FCEAB0-1729-4473-900A-2D154EA08280}"/>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12</a:t>
            </a:fld>
            <a:endParaRPr lang="en-US">
              <a:solidFill>
                <a:prstClr val="black">
                  <a:tint val="75000"/>
                </a:prstClr>
              </a:solidFill>
            </a:endParaRPr>
          </a:p>
        </p:txBody>
      </p:sp>
    </p:spTree>
    <p:extLst>
      <p:ext uri="{BB962C8B-B14F-4D97-AF65-F5344CB8AC3E}">
        <p14:creationId xmlns:p14="http://schemas.microsoft.com/office/powerpoint/2010/main" val="2041783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3008" y="9681646"/>
            <a:ext cx="8915400" cy="3311201"/>
          </a:xfrm>
        </p:spPr>
        <p:txBody>
          <a:bodyPr>
            <a:noAutofit/>
          </a:bodyPr>
          <a:lstStyle/>
          <a:p>
            <a:pPr marL="0" indent="0" algn="ctr">
              <a:buNone/>
            </a:pPr>
            <a:r>
              <a:rPr lang="en-GB" sz="4400" dirty="0">
                <a:latin typeface="Gill Sans MT" pitchFamily="34" charset="0"/>
              </a:rPr>
              <a:t>Troops deployed.</a:t>
            </a:r>
          </a:p>
          <a:p>
            <a:pPr marL="0" indent="0">
              <a:buNone/>
            </a:pPr>
            <a:r>
              <a:rPr lang="en-GB" sz="4400" dirty="0">
                <a:latin typeface="Gill Sans MT" pitchFamily="34" charset="0"/>
              </a:rPr>
              <a:t>James Duggan, James Gibbs shot dead;</a:t>
            </a:r>
          </a:p>
          <a:p>
            <a:pPr marL="0" indent="0" algn="ctr">
              <a:buNone/>
            </a:pPr>
            <a:r>
              <a:rPr lang="en-US" sz="4400" dirty="0">
                <a:latin typeface="Gill Sans MT" panose="020B0502020104020203" pitchFamily="34" charset="0"/>
              </a:rPr>
              <a:t>at least 9 others wounded by troops.</a:t>
            </a:r>
          </a:p>
          <a:p>
            <a:pPr marL="0" indent="0" algn="ctr">
              <a:buNone/>
            </a:pPr>
            <a:r>
              <a:rPr lang="en-GB" sz="4400" i="1" dirty="0">
                <a:latin typeface="Gill Sans MT" pitchFamily="34" charset="0"/>
              </a:rPr>
              <a:t>The Featherstone Massacre</a:t>
            </a:r>
            <a:br>
              <a:rPr lang="en-GB" sz="4400" dirty="0">
                <a:latin typeface="Gill Sans MT" pitchFamily="34" charset="0"/>
              </a:rPr>
            </a:br>
            <a:endParaRPr lang="en-US" sz="4400" dirty="0">
              <a:latin typeface="Gill Sans MT" panose="020B0502020104020203" pitchFamily="34" charset="0"/>
            </a:endParaRPr>
          </a:p>
        </p:txBody>
      </p:sp>
      <p:sp>
        <p:nvSpPr>
          <p:cNvPr id="4" name="Rectangle 2"/>
          <p:cNvSpPr>
            <a:spLocks noChangeArrowheads="1"/>
          </p:cNvSpPr>
          <p:nvPr/>
        </p:nvSpPr>
        <p:spPr bwMode="auto">
          <a:xfrm>
            <a:off x="1" y="63462"/>
            <a:ext cx="266804" cy="533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080" tIns="66040" rIns="132080" bIns="66040" numCol="1" anchor="ctr" anchorCtr="0" compatLnSpc="1">
            <a:prstTxWarp prst="textNoShape">
              <a:avLst/>
            </a:prstTxWarp>
            <a:spAutoFit/>
          </a:bodyPr>
          <a:lstStyle/>
          <a:p>
            <a:endParaRPr lang="en-GB" sz="2600"/>
          </a:p>
        </p:txBody>
      </p:sp>
      <p:pic>
        <p:nvPicPr>
          <p:cNvPr id="1025" name="Picture 1" descr="http://lowres-picturecabinet.com.s3-eu-west-1.amazonaws.com/173/main/28/5847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17" y="2273066"/>
            <a:ext cx="9804183" cy="716653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00384" y="461505"/>
            <a:ext cx="9159688" cy="1446550"/>
          </a:xfrm>
          <a:prstGeom prst="rect">
            <a:avLst/>
          </a:prstGeom>
          <a:noFill/>
        </p:spPr>
        <p:txBody>
          <a:bodyPr wrap="square" rtlCol="0">
            <a:spAutoFit/>
          </a:bodyPr>
          <a:lstStyle/>
          <a:p>
            <a:pPr algn="ctr"/>
            <a:r>
              <a:rPr lang="en-GB" sz="4400" dirty="0">
                <a:latin typeface="Gill Sans MT" panose="020B0502020104020203" pitchFamily="34" charset="0"/>
              </a:rPr>
              <a:t>September:  A violent disturbance at Ackton Hall Colliery, Featherstone</a:t>
            </a:r>
          </a:p>
        </p:txBody>
      </p:sp>
      <p:sp>
        <p:nvSpPr>
          <p:cNvPr id="2" name="Slide Number Placeholder 1">
            <a:extLst>
              <a:ext uri="{FF2B5EF4-FFF2-40B4-BE49-F238E27FC236}">
                <a16:creationId xmlns:a16="http://schemas.microsoft.com/office/drawing/2014/main" id="{29E7CAF9-4830-48C6-8E34-88C997477551}"/>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13</a:t>
            </a:fld>
            <a:endParaRPr lang="en-US">
              <a:solidFill>
                <a:prstClr val="black">
                  <a:tint val="75000"/>
                </a:prstClr>
              </a:solidFill>
            </a:endParaRPr>
          </a:p>
        </p:txBody>
      </p:sp>
    </p:spTree>
    <p:extLst>
      <p:ext uri="{BB962C8B-B14F-4D97-AF65-F5344CB8AC3E}">
        <p14:creationId xmlns:p14="http://schemas.microsoft.com/office/powerpoint/2010/main" val="103366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5018" y="8358229"/>
            <a:ext cx="8617528" cy="4524315"/>
          </a:xfrm>
          <a:prstGeom prst="rect">
            <a:avLst/>
          </a:prstGeom>
          <a:noFill/>
        </p:spPr>
        <p:txBody>
          <a:bodyPr wrap="square" rtlCol="0">
            <a:spAutoFit/>
          </a:bodyPr>
          <a:lstStyle/>
          <a:p>
            <a:pPr algn="ctr"/>
            <a:r>
              <a:rPr lang="en-GB" sz="4800" i="1" dirty="0">
                <a:latin typeface="Gill Sans MT" panose="020B0502020104020203" pitchFamily="34" charset="0"/>
              </a:rPr>
              <a:t>Working Assumptions</a:t>
            </a:r>
          </a:p>
          <a:p>
            <a:pPr algn="ctr"/>
            <a:r>
              <a:rPr lang="en-GB" sz="4800" dirty="0">
                <a:latin typeface="Gill Sans MT" panose="020B0502020104020203" pitchFamily="34" charset="0"/>
              </a:rPr>
              <a:t>Violence preceded by anger.</a:t>
            </a:r>
          </a:p>
          <a:p>
            <a:pPr algn="ctr"/>
            <a:r>
              <a:rPr lang="en-GB" sz="4800" dirty="0">
                <a:latin typeface="Gill Sans MT" panose="020B0502020104020203" pitchFamily="34" charset="0"/>
              </a:rPr>
              <a:t>Anger induced by bodily or mental distress </a:t>
            </a:r>
          </a:p>
          <a:p>
            <a:pPr algn="ctr"/>
            <a:r>
              <a:rPr lang="en-GB" sz="4800" dirty="0">
                <a:latin typeface="Gill Sans MT" panose="020B0502020104020203" pitchFamily="34" charset="0"/>
              </a:rPr>
              <a:t>(pain, hunger, drunkenness) </a:t>
            </a:r>
          </a:p>
          <a:p>
            <a:pPr algn="ctr"/>
            <a:r>
              <a:rPr lang="en-GB" sz="4800" dirty="0">
                <a:latin typeface="Gill Sans MT" panose="020B0502020104020203" pitchFamily="34" charset="0"/>
              </a:rPr>
              <a:t>or provoked by insults.</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b="52892"/>
          <a:stretch/>
        </p:blipFill>
        <p:spPr>
          <a:xfrm>
            <a:off x="368091" y="1330032"/>
            <a:ext cx="9204504" cy="5957455"/>
          </a:xfrm>
          <a:prstGeom prst="rect">
            <a:avLst/>
          </a:prstGeom>
        </p:spPr>
      </p:pic>
      <p:sp>
        <p:nvSpPr>
          <p:cNvPr id="4" name="TextBox 3"/>
          <p:cNvSpPr txBox="1"/>
          <p:nvPr/>
        </p:nvSpPr>
        <p:spPr>
          <a:xfrm>
            <a:off x="396697" y="7511216"/>
            <a:ext cx="9204504" cy="646331"/>
          </a:xfrm>
          <a:prstGeom prst="rect">
            <a:avLst/>
          </a:prstGeom>
          <a:noFill/>
        </p:spPr>
        <p:txBody>
          <a:bodyPr wrap="square" rtlCol="0">
            <a:spAutoFit/>
          </a:bodyPr>
          <a:lstStyle/>
          <a:p>
            <a:pPr algn="ctr"/>
            <a:r>
              <a:rPr lang="en-GB" dirty="0">
                <a:latin typeface="Gill Sans MT" panose="020B0502020104020203" pitchFamily="34" charset="0"/>
              </a:rPr>
              <a:t>Paula Rego, </a:t>
            </a:r>
            <a:r>
              <a:rPr lang="en-GB" i="1" dirty="0">
                <a:latin typeface="Gill Sans MT" panose="020B0502020104020203" pitchFamily="34" charset="0"/>
              </a:rPr>
              <a:t>Angel, </a:t>
            </a:r>
            <a:r>
              <a:rPr lang="en-GB" dirty="0">
                <a:latin typeface="Gill Sans MT" panose="020B0502020104020203" pitchFamily="34" charset="0"/>
              </a:rPr>
              <a:t>1998. Reproduced in Anthony </a:t>
            </a:r>
            <a:r>
              <a:rPr lang="en-GB" dirty="0" err="1">
                <a:latin typeface="Gill Sans MT" panose="020B0502020104020203" pitchFamily="34" charset="0"/>
              </a:rPr>
              <a:t>Spira</a:t>
            </a:r>
            <a:r>
              <a:rPr lang="en-GB" dirty="0">
                <a:latin typeface="Gill Sans MT" panose="020B0502020104020203" pitchFamily="34" charset="0"/>
              </a:rPr>
              <a:t> and Catherine Lampert (eds.), </a:t>
            </a:r>
            <a:r>
              <a:rPr lang="en-GB" i="1" dirty="0">
                <a:latin typeface="Gill Sans MT" panose="020B0502020104020203" pitchFamily="34" charset="0"/>
              </a:rPr>
              <a:t>Paul Rego: Obedience and Defiance,  Art/Books,</a:t>
            </a:r>
            <a:r>
              <a:rPr lang="en-GB" dirty="0">
                <a:latin typeface="Gill Sans MT" panose="020B0502020104020203" pitchFamily="34" charset="0"/>
              </a:rPr>
              <a:t> 2019.</a:t>
            </a:r>
          </a:p>
        </p:txBody>
      </p:sp>
      <p:sp>
        <p:nvSpPr>
          <p:cNvPr id="5" name="TextBox 4"/>
          <p:cNvSpPr txBox="1"/>
          <p:nvPr/>
        </p:nvSpPr>
        <p:spPr>
          <a:xfrm>
            <a:off x="230443" y="221672"/>
            <a:ext cx="9509303" cy="1200329"/>
          </a:xfrm>
          <a:prstGeom prst="rect">
            <a:avLst/>
          </a:prstGeom>
          <a:noFill/>
        </p:spPr>
        <p:txBody>
          <a:bodyPr wrap="square" rtlCol="0">
            <a:spAutoFit/>
          </a:bodyPr>
          <a:lstStyle/>
          <a:p>
            <a:pPr lvl="0" algn="ctr"/>
            <a:r>
              <a:rPr lang="en-GB" sz="5400" dirty="0">
                <a:solidFill>
                  <a:srgbClr val="0070C0"/>
                </a:solidFill>
                <a:latin typeface="Gill Sans MT" panose="020B0502020104020203" pitchFamily="34" charset="0"/>
              </a:rPr>
              <a:t>Why this Transformation? </a:t>
            </a:r>
          </a:p>
          <a:p>
            <a:endParaRPr lang="en-GB" dirty="0"/>
          </a:p>
        </p:txBody>
      </p:sp>
      <p:sp>
        <p:nvSpPr>
          <p:cNvPr id="6" name="Slide Number Placeholder 5">
            <a:extLst>
              <a:ext uri="{FF2B5EF4-FFF2-40B4-BE49-F238E27FC236}">
                <a16:creationId xmlns:a16="http://schemas.microsoft.com/office/drawing/2014/main" id="{8BA298A3-0362-4DD6-955A-A1579467B20F}"/>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14</a:t>
            </a:fld>
            <a:endParaRPr lang="en-US">
              <a:solidFill>
                <a:prstClr val="black">
                  <a:tint val="75000"/>
                </a:prstClr>
              </a:solidFill>
            </a:endParaRPr>
          </a:p>
        </p:txBody>
      </p:sp>
    </p:spTree>
    <p:extLst>
      <p:ext uri="{BB962C8B-B14F-4D97-AF65-F5344CB8AC3E}">
        <p14:creationId xmlns:p14="http://schemas.microsoft.com/office/powerpoint/2010/main" val="3284631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5DC4A8-08D3-41FE-B2FD-92E39A6474C0}"/>
              </a:ext>
            </a:extLst>
          </p:cNvPr>
          <p:cNvSpPr txBox="1"/>
          <p:nvPr/>
        </p:nvSpPr>
        <p:spPr>
          <a:xfrm>
            <a:off x="512064" y="1499616"/>
            <a:ext cx="8759952" cy="1569660"/>
          </a:xfrm>
          <a:prstGeom prst="rect">
            <a:avLst/>
          </a:prstGeom>
          <a:noFill/>
        </p:spPr>
        <p:txBody>
          <a:bodyPr wrap="square" rtlCol="0">
            <a:spAutoFit/>
          </a:bodyPr>
          <a:lstStyle/>
          <a:p>
            <a:pPr algn="ctr"/>
            <a:r>
              <a:rPr lang="en-US" sz="9600" dirty="0">
                <a:solidFill>
                  <a:srgbClr val="0070C0"/>
                </a:solidFill>
                <a:latin typeface="Gill Sans MT" panose="020B0502020104020203" pitchFamily="34" charset="0"/>
              </a:rPr>
              <a:t>Anger &amp; Reason</a:t>
            </a:r>
            <a:endParaRPr lang="en-GB" sz="9600" dirty="0">
              <a:solidFill>
                <a:srgbClr val="0070C0"/>
              </a:solidFill>
              <a:latin typeface="Gill Sans MT" panose="020B0502020104020203" pitchFamily="34" charset="0"/>
            </a:endParaRPr>
          </a:p>
        </p:txBody>
      </p:sp>
      <p:sp>
        <p:nvSpPr>
          <p:cNvPr id="3" name="Slide Number Placeholder 2">
            <a:extLst>
              <a:ext uri="{FF2B5EF4-FFF2-40B4-BE49-F238E27FC236}">
                <a16:creationId xmlns:a16="http://schemas.microsoft.com/office/drawing/2014/main" id="{6F20C93C-8B69-4435-A5DD-B1D851883E45}"/>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15</a:t>
            </a:fld>
            <a:endParaRPr lang="en-US">
              <a:solidFill>
                <a:prstClr val="black">
                  <a:tint val="75000"/>
                </a:prstClr>
              </a:solidFill>
            </a:endParaRPr>
          </a:p>
        </p:txBody>
      </p:sp>
    </p:spTree>
    <p:extLst>
      <p:ext uri="{BB962C8B-B14F-4D97-AF65-F5344CB8AC3E}">
        <p14:creationId xmlns:p14="http://schemas.microsoft.com/office/powerpoint/2010/main" val="34277684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8119" y="665018"/>
            <a:ext cx="9809762" cy="5570756"/>
          </a:xfrm>
          <a:prstGeom prst="rect">
            <a:avLst/>
          </a:prstGeom>
          <a:noFill/>
        </p:spPr>
        <p:txBody>
          <a:bodyPr wrap="square" rtlCol="0">
            <a:spAutoFit/>
          </a:bodyPr>
          <a:lstStyle/>
          <a:p>
            <a:pPr algn="ctr"/>
            <a:r>
              <a:rPr lang="en-GB" sz="5400" dirty="0">
                <a:solidFill>
                  <a:schemeClr val="accent1"/>
                </a:solidFill>
                <a:latin typeface="Gill Sans MT" panose="020B0502020104020203" pitchFamily="34" charset="0"/>
              </a:rPr>
              <a:t>A Loss of Nuance in Talk of Anger?</a:t>
            </a:r>
          </a:p>
          <a:p>
            <a:endParaRPr lang="en-GB" sz="2400" dirty="0">
              <a:latin typeface="Gill Sans MT" panose="020B0502020104020203" pitchFamily="34" charset="0"/>
            </a:endParaRPr>
          </a:p>
          <a:p>
            <a:pPr algn="ctr"/>
            <a:r>
              <a:rPr lang="en-GB" sz="4000" dirty="0">
                <a:latin typeface="Gill Sans MT" panose="020B0502020104020203" pitchFamily="34" charset="0"/>
              </a:rPr>
              <a:t>The vocabulary is extensive:</a:t>
            </a:r>
          </a:p>
          <a:p>
            <a:pPr lvl="1" algn="ctr"/>
            <a:r>
              <a:rPr lang="en-GB" sz="4000" i="1" dirty="0">
                <a:latin typeface="Gill Sans MT" panose="020B0502020104020203" pitchFamily="34" charset="0"/>
              </a:rPr>
              <a:t>Irritation, Resentment, Indignation, </a:t>
            </a:r>
          </a:p>
          <a:p>
            <a:pPr lvl="1" algn="ctr"/>
            <a:r>
              <a:rPr lang="en-GB" sz="4000" i="1" dirty="0">
                <a:latin typeface="Gill Sans MT" panose="020B0502020104020203" pitchFamily="34" charset="0"/>
              </a:rPr>
              <a:t>Anger, Wrath Fury, Rage</a:t>
            </a:r>
          </a:p>
          <a:p>
            <a:pPr algn="ctr"/>
            <a:endParaRPr lang="en-GB" sz="2400" i="1" dirty="0">
              <a:latin typeface="Gill Sans MT" panose="020B0502020104020203" pitchFamily="34" charset="0"/>
            </a:endParaRPr>
          </a:p>
          <a:p>
            <a:pPr algn="ctr"/>
            <a:r>
              <a:rPr lang="en-GB" sz="4000" dirty="0">
                <a:latin typeface="Gill Sans MT" panose="020B0502020104020203" pitchFamily="34" charset="0"/>
              </a:rPr>
              <a:t>But usage is increasingly dominated by ‘Anger’.  See Google’s count of </a:t>
            </a:r>
            <a:r>
              <a:rPr lang="en-GB" sz="4000" dirty="0" err="1">
                <a:latin typeface="Gill Sans MT" panose="020B0502020104020203" pitchFamily="34" charset="0"/>
              </a:rPr>
              <a:t>Ngrams</a:t>
            </a:r>
            <a:r>
              <a:rPr lang="en-GB" sz="4000" dirty="0">
                <a:latin typeface="Gill Sans MT" panose="020B0502020104020203" pitchFamily="34" charset="0"/>
              </a:rPr>
              <a:t>:</a:t>
            </a:r>
          </a:p>
        </p:txBody>
      </p:sp>
      <p:pic>
        <p:nvPicPr>
          <p:cNvPr id="10" name="Picture 9"/>
          <p:cNvPicPr>
            <a:picLocks noChangeAspect="1"/>
          </p:cNvPicPr>
          <p:nvPr/>
        </p:nvPicPr>
        <p:blipFill rotWithShape="1">
          <a:blip r:embed="rId3"/>
          <a:srcRect t="29575" r="11382" b="13807"/>
          <a:stretch/>
        </p:blipFill>
        <p:spPr>
          <a:xfrm>
            <a:off x="575984" y="6547104"/>
            <a:ext cx="8472953" cy="5725216"/>
          </a:xfrm>
          <a:prstGeom prst="rect">
            <a:avLst/>
          </a:prstGeom>
          <a:ln w="38100">
            <a:solidFill>
              <a:schemeClr val="tx1"/>
            </a:solidFill>
          </a:ln>
        </p:spPr>
      </p:pic>
      <p:cxnSp>
        <p:nvCxnSpPr>
          <p:cNvPr id="14" name="Straight Arrow Connector 13"/>
          <p:cNvCxnSpPr/>
          <p:nvPr/>
        </p:nvCxnSpPr>
        <p:spPr>
          <a:xfrm>
            <a:off x="7530353" y="9359153"/>
            <a:ext cx="0" cy="26894"/>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cxnSpLocks/>
          </p:cNvCxnSpPr>
          <p:nvPr/>
        </p:nvCxnSpPr>
        <p:spPr>
          <a:xfrm flipH="1" flipV="1">
            <a:off x="5809131" y="7308362"/>
            <a:ext cx="1396905" cy="1762486"/>
          </a:xfrm>
          <a:prstGeom prst="straightConnector1">
            <a:avLst/>
          </a:prstGeom>
          <a:ln w="762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910417" y="6538920"/>
            <a:ext cx="2173941" cy="769441"/>
          </a:xfrm>
          <a:prstGeom prst="rect">
            <a:avLst/>
          </a:prstGeom>
          <a:noFill/>
        </p:spPr>
        <p:txBody>
          <a:bodyPr wrap="square" rtlCol="0">
            <a:spAutoFit/>
          </a:bodyPr>
          <a:lstStyle/>
          <a:p>
            <a:r>
              <a:rPr lang="en-GB" sz="4400" dirty="0">
                <a:latin typeface="Gill Sans MT" panose="020B0502020104020203" pitchFamily="34" charset="0"/>
              </a:rPr>
              <a:t>Anger</a:t>
            </a:r>
          </a:p>
        </p:txBody>
      </p:sp>
      <p:sp>
        <p:nvSpPr>
          <p:cNvPr id="19" name="TextBox 18"/>
          <p:cNvSpPr txBox="1"/>
          <p:nvPr/>
        </p:nvSpPr>
        <p:spPr>
          <a:xfrm>
            <a:off x="26894" y="12371296"/>
            <a:ext cx="9830987" cy="707886"/>
          </a:xfrm>
          <a:prstGeom prst="rect">
            <a:avLst/>
          </a:prstGeom>
          <a:noFill/>
        </p:spPr>
        <p:txBody>
          <a:bodyPr wrap="square" rtlCol="0">
            <a:spAutoFit/>
          </a:bodyPr>
          <a:lstStyle/>
          <a:p>
            <a:r>
              <a:rPr lang="en-GB" sz="4000" dirty="0">
                <a:latin typeface="Gill Sans MT" panose="020B0502020104020203" pitchFamily="34" charset="0"/>
              </a:rPr>
              <a:t>    1900                    1950                     2000</a:t>
            </a:r>
          </a:p>
        </p:txBody>
      </p:sp>
      <p:sp>
        <p:nvSpPr>
          <p:cNvPr id="2" name="Slide Number Placeholder 1">
            <a:extLst>
              <a:ext uri="{FF2B5EF4-FFF2-40B4-BE49-F238E27FC236}">
                <a16:creationId xmlns:a16="http://schemas.microsoft.com/office/drawing/2014/main" id="{94BE7443-BB6D-4FF4-967C-15B901C60DFD}"/>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16</a:t>
            </a:fld>
            <a:endParaRPr lang="en-US">
              <a:solidFill>
                <a:prstClr val="black">
                  <a:tint val="75000"/>
                </a:prstClr>
              </a:solidFill>
            </a:endParaRPr>
          </a:p>
        </p:txBody>
      </p:sp>
    </p:spTree>
    <p:extLst>
      <p:ext uri="{BB962C8B-B14F-4D97-AF65-F5344CB8AC3E}">
        <p14:creationId xmlns:p14="http://schemas.microsoft.com/office/powerpoint/2010/main" val="765239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62F733-2DAB-41F5-94F5-E2FC3B0149C3}"/>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17</a:t>
            </a:fld>
            <a:endParaRPr lang="en-US" dirty="0">
              <a:solidFill>
                <a:prstClr val="black">
                  <a:tint val="75000"/>
                </a:prstClr>
              </a:solidFill>
            </a:endParaRPr>
          </a:p>
        </p:txBody>
      </p:sp>
      <p:pic>
        <p:nvPicPr>
          <p:cNvPr id="2050" name="Picture 2">
            <a:extLst>
              <a:ext uri="{FF2B5EF4-FFF2-40B4-BE49-F238E27FC236}">
                <a16:creationId xmlns:a16="http://schemas.microsoft.com/office/drawing/2014/main" id="{1E8695D0-673C-4860-A809-7709500C3E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2738"/>
            <a:ext cx="9906000" cy="121697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88F6EDB-5DEC-44C5-9453-8901466B4450}"/>
              </a:ext>
            </a:extLst>
          </p:cNvPr>
          <p:cNvSpPr txBox="1"/>
          <p:nvPr/>
        </p:nvSpPr>
        <p:spPr>
          <a:xfrm>
            <a:off x="680935" y="12373580"/>
            <a:ext cx="8501975" cy="646331"/>
          </a:xfrm>
          <a:prstGeom prst="rect">
            <a:avLst/>
          </a:prstGeom>
          <a:noFill/>
        </p:spPr>
        <p:txBody>
          <a:bodyPr wrap="square" rtlCol="0">
            <a:spAutoFit/>
          </a:bodyPr>
          <a:lstStyle/>
          <a:p>
            <a:pPr algn="ctr"/>
            <a:r>
              <a:rPr lang="en-US" sz="3600" dirty="0">
                <a:solidFill>
                  <a:schemeClr val="accent1"/>
                </a:solidFill>
                <a:latin typeface="Gill Sans MT" panose="020B0502020104020203" pitchFamily="34" charset="0"/>
              </a:rPr>
              <a:t>Crabb’s </a:t>
            </a:r>
            <a:r>
              <a:rPr lang="en-US" sz="3600" i="1" dirty="0">
                <a:solidFill>
                  <a:schemeClr val="accent1"/>
                </a:solidFill>
                <a:latin typeface="Gill Sans MT" panose="020B0502020104020203" pitchFamily="34" charset="0"/>
              </a:rPr>
              <a:t>English Synonymes</a:t>
            </a:r>
            <a:r>
              <a:rPr lang="en-US" sz="3600" dirty="0">
                <a:solidFill>
                  <a:schemeClr val="accent1"/>
                </a:solidFill>
                <a:latin typeface="Gill Sans MT" panose="020B0502020104020203" pitchFamily="34" charset="0"/>
              </a:rPr>
              <a:t>.  3rd </a:t>
            </a:r>
            <a:r>
              <a:rPr lang="en-US" sz="3600" dirty="0" err="1">
                <a:solidFill>
                  <a:schemeClr val="accent1"/>
                </a:solidFill>
                <a:latin typeface="Gill Sans MT" panose="020B0502020104020203" pitchFamily="34" charset="0"/>
              </a:rPr>
              <a:t>edn</a:t>
            </a:r>
            <a:r>
              <a:rPr lang="en-US" sz="3600" dirty="0">
                <a:solidFill>
                  <a:schemeClr val="accent1"/>
                </a:solidFill>
                <a:latin typeface="Gill Sans MT" panose="020B0502020104020203" pitchFamily="34" charset="0"/>
              </a:rPr>
              <a:t>. 1824</a:t>
            </a:r>
            <a:endParaRPr lang="en-GB" sz="3600" dirty="0">
              <a:solidFill>
                <a:schemeClr val="accent1"/>
              </a:solidFill>
              <a:latin typeface="Gill Sans MT" panose="020B0502020104020203" pitchFamily="34" charset="0"/>
            </a:endParaRPr>
          </a:p>
        </p:txBody>
      </p:sp>
    </p:spTree>
    <p:extLst>
      <p:ext uri="{BB962C8B-B14F-4D97-AF65-F5344CB8AC3E}">
        <p14:creationId xmlns:p14="http://schemas.microsoft.com/office/powerpoint/2010/main" val="1748234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8133" y="1344706"/>
            <a:ext cx="9373720" cy="1754326"/>
          </a:xfrm>
          <a:prstGeom prst="rect">
            <a:avLst/>
          </a:prstGeom>
          <a:noFill/>
        </p:spPr>
        <p:txBody>
          <a:bodyPr wrap="none" rtlCol="0">
            <a:spAutoFit/>
          </a:bodyPr>
          <a:lstStyle/>
          <a:p>
            <a:pPr algn="ctr"/>
            <a:r>
              <a:rPr lang="en-GB" sz="5400" dirty="0">
                <a:solidFill>
                  <a:schemeClr val="accent1"/>
                </a:solidFill>
                <a:latin typeface="Gill Sans MT" panose="020B0502020104020203" pitchFamily="34" charset="0"/>
              </a:rPr>
              <a:t>Distinctions according to </a:t>
            </a:r>
          </a:p>
          <a:p>
            <a:pPr algn="ctr"/>
            <a:r>
              <a:rPr lang="en-GB" sz="5400" dirty="0">
                <a:solidFill>
                  <a:schemeClr val="accent1"/>
                </a:solidFill>
                <a:latin typeface="Gill Sans MT" panose="020B0502020104020203" pitchFamily="34" charset="0"/>
              </a:rPr>
              <a:t>Crabb’s</a:t>
            </a:r>
            <a:r>
              <a:rPr lang="en-GB" sz="5400" i="1" dirty="0">
                <a:solidFill>
                  <a:schemeClr val="accent1"/>
                </a:solidFill>
                <a:latin typeface="Gill Sans MT" panose="020B0502020104020203" pitchFamily="34" charset="0"/>
              </a:rPr>
              <a:t> English Synonymes</a:t>
            </a:r>
            <a:r>
              <a:rPr lang="en-GB" sz="5400" dirty="0">
                <a:solidFill>
                  <a:schemeClr val="accent1"/>
                </a:solidFill>
                <a:latin typeface="Gill Sans MT" panose="020B0502020104020203" pitchFamily="34" charset="0"/>
              </a:rPr>
              <a:t> (1816)</a:t>
            </a:r>
          </a:p>
        </p:txBody>
      </p:sp>
      <p:sp>
        <p:nvSpPr>
          <p:cNvPr id="3" name="TextBox 2"/>
          <p:cNvSpPr txBox="1"/>
          <p:nvPr/>
        </p:nvSpPr>
        <p:spPr>
          <a:xfrm>
            <a:off x="672353" y="3845859"/>
            <a:ext cx="8606118" cy="7232749"/>
          </a:xfrm>
          <a:prstGeom prst="rect">
            <a:avLst/>
          </a:prstGeom>
          <a:noFill/>
        </p:spPr>
        <p:txBody>
          <a:bodyPr wrap="square" rtlCol="0">
            <a:spAutoFit/>
          </a:bodyPr>
          <a:lstStyle/>
          <a:p>
            <a:pPr algn="ctr"/>
            <a:r>
              <a:rPr lang="en-GB" sz="4400" i="1" dirty="0">
                <a:latin typeface="Gill Sans MT" panose="020B0502020104020203" pitchFamily="34" charset="0"/>
              </a:rPr>
              <a:t>Anger vs. Wrath</a:t>
            </a:r>
          </a:p>
          <a:p>
            <a:pPr algn="ctr"/>
            <a:endParaRPr lang="en-GB" sz="2400" dirty="0">
              <a:latin typeface="Gill Sans MT" panose="020B0502020104020203" pitchFamily="34" charset="0"/>
            </a:endParaRPr>
          </a:p>
          <a:p>
            <a:pPr algn="ctr"/>
            <a:r>
              <a:rPr lang="en-GB" sz="4400" dirty="0">
                <a:solidFill>
                  <a:schemeClr val="accent1"/>
                </a:solidFill>
                <a:latin typeface="Gill Sans MT" panose="020B0502020104020203" pitchFamily="34" charset="0"/>
              </a:rPr>
              <a:t>Wrath is:</a:t>
            </a:r>
          </a:p>
          <a:p>
            <a:pPr algn="ctr"/>
            <a:r>
              <a:rPr lang="en-GB" sz="4400" dirty="0">
                <a:latin typeface="Gill Sans MT" panose="020B0502020104020203" pitchFamily="34" charset="0"/>
              </a:rPr>
              <a:t>‘more vivid’, </a:t>
            </a:r>
          </a:p>
          <a:p>
            <a:pPr algn="ctr"/>
            <a:r>
              <a:rPr lang="en-GB" sz="4400" dirty="0">
                <a:latin typeface="Gill Sans MT" panose="020B0502020104020203" pitchFamily="34" charset="0"/>
              </a:rPr>
              <a:t>‘unbending pride’ is often the source; </a:t>
            </a:r>
          </a:p>
          <a:p>
            <a:pPr algn="ctr"/>
            <a:r>
              <a:rPr lang="en-GB" sz="4400" dirty="0">
                <a:latin typeface="Gill Sans MT" panose="020B0502020104020203" pitchFamily="34" charset="0"/>
                <a:ea typeface="Times New Roman" panose="02020603050405020304" pitchFamily="18" charset="0"/>
              </a:rPr>
              <a:t>the ‘sentiment of a superior to an </a:t>
            </a:r>
          </a:p>
          <a:p>
            <a:pPr algn="ctr"/>
            <a:r>
              <a:rPr lang="en-GB" sz="4400" dirty="0">
                <a:latin typeface="Gill Sans MT" panose="020B0502020104020203" pitchFamily="34" charset="0"/>
                <a:ea typeface="Times New Roman" panose="02020603050405020304" pitchFamily="18" charset="0"/>
              </a:rPr>
              <a:t>inferior’; </a:t>
            </a:r>
          </a:p>
          <a:p>
            <a:pPr algn="ctr"/>
            <a:r>
              <a:rPr lang="en-GB" sz="4400" dirty="0">
                <a:latin typeface="Gill Sans MT" panose="020B0502020104020203" pitchFamily="34" charset="0"/>
                <a:ea typeface="Times New Roman" panose="02020603050405020304" pitchFamily="18" charset="0"/>
              </a:rPr>
              <a:t>‘unjustifiable between man and man’;</a:t>
            </a:r>
          </a:p>
          <a:p>
            <a:pPr algn="ctr"/>
            <a:r>
              <a:rPr lang="en-GB" sz="4400" dirty="0">
                <a:latin typeface="Gill Sans MT" panose="020B0502020104020203" pitchFamily="34" charset="0"/>
                <a:ea typeface="Times New Roman" panose="02020603050405020304" pitchFamily="18" charset="0"/>
              </a:rPr>
              <a:t> for God, only</a:t>
            </a:r>
            <a:endParaRPr lang="en-GB" sz="4400" dirty="0">
              <a:latin typeface="Gill Sans MT" panose="020B0502020104020203" pitchFamily="34" charset="0"/>
            </a:endParaRPr>
          </a:p>
          <a:p>
            <a:endParaRPr lang="en-GB" sz="4400" dirty="0">
              <a:latin typeface="Gill Sans MT" panose="020B0502020104020203" pitchFamily="34" charset="0"/>
            </a:endParaRPr>
          </a:p>
          <a:p>
            <a:endParaRPr lang="en-GB" sz="4400" dirty="0">
              <a:latin typeface="Gill Sans MT" panose="020B0502020104020203" pitchFamily="34" charset="0"/>
            </a:endParaRPr>
          </a:p>
        </p:txBody>
      </p:sp>
      <p:sp>
        <p:nvSpPr>
          <p:cNvPr id="4" name="Slide Number Placeholder 3">
            <a:extLst>
              <a:ext uri="{FF2B5EF4-FFF2-40B4-BE49-F238E27FC236}">
                <a16:creationId xmlns:a16="http://schemas.microsoft.com/office/drawing/2014/main" id="{475ED2E7-E27F-407D-85A4-2DD2AA4CF020}"/>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18</a:t>
            </a:fld>
            <a:endParaRPr lang="en-US">
              <a:solidFill>
                <a:prstClr val="black">
                  <a:tint val="75000"/>
                </a:prstClr>
              </a:solidFill>
            </a:endParaRPr>
          </a:p>
        </p:txBody>
      </p:sp>
    </p:spTree>
    <p:extLst>
      <p:ext uri="{BB962C8B-B14F-4D97-AF65-F5344CB8AC3E}">
        <p14:creationId xmlns:p14="http://schemas.microsoft.com/office/powerpoint/2010/main" val="30620948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9869" y="1344706"/>
            <a:ext cx="9167638" cy="1754326"/>
          </a:xfrm>
          <a:prstGeom prst="rect">
            <a:avLst/>
          </a:prstGeom>
          <a:noFill/>
        </p:spPr>
        <p:txBody>
          <a:bodyPr wrap="none" rtlCol="0">
            <a:spAutoFit/>
          </a:bodyPr>
          <a:lstStyle/>
          <a:p>
            <a:pPr algn="ctr"/>
            <a:r>
              <a:rPr lang="en-GB" sz="5400" dirty="0">
                <a:solidFill>
                  <a:schemeClr val="accent1"/>
                </a:solidFill>
                <a:latin typeface="Gill Sans MT" panose="020B0502020104020203" pitchFamily="34" charset="0"/>
              </a:rPr>
              <a:t>Distinctions according to </a:t>
            </a:r>
          </a:p>
          <a:p>
            <a:pPr algn="ctr"/>
            <a:r>
              <a:rPr lang="en-GB" sz="5400" i="1" dirty="0">
                <a:solidFill>
                  <a:schemeClr val="accent1"/>
                </a:solidFill>
                <a:latin typeface="Gill Sans MT" panose="020B0502020104020203" pitchFamily="34" charset="0"/>
              </a:rPr>
              <a:t>Crabb’s English Synonymes</a:t>
            </a:r>
            <a:r>
              <a:rPr lang="en-GB" sz="5400" dirty="0">
                <a:solidFill>
                  <a:schemeClr val="accent1"/>
                </a:solidFill>
                <a:latin typeface="Gill Sans MT" panose="020B0502020104020203" pitchFamily="34" charset="0"/>
              </a:rPr>
              <a:t> (1816)</a:t>
            </a:r>
          </a:p>
        </p:txBody>
      </p:sp>
      <p:sp>
        <p:nvSpPr>
          <p:cNvPr id="3" name="TextBox 2"/>
          <p:cNvSpPr txBox="1"/>
          <p:nvPr/>
        </p:nvSpPr>
        <p:spPr>
          <a:xfrm>
            <a:off x="672353" y="3845859"/>
            <a:ext cx="8606118" cy="8402300"/>
          </a:xfrm>
          <a:prstGeom prst="rect">
            <a:avLst/>
          </a:prstGeom>
          <a:noFill/>
        </p:spPr>
        <p:txBody>
          <a:bodyPr wrap="square" rtlCol="0">
            <a:spAutoFit/>
          </a:bodyPr>
          <a:lstStyle/>
          <a:p>
            <a:pPr algn="ctr"/>
            <a:r>
              <a:rPr lang="en-GB" sz="4400" i="1" dirty="0">
                <a:latin typeface="Gill Sans MT" panose="020B0502020104020203" pitchFamily="34" charset="0"/>
              </a:rPr>
              <a:t>Anger vs. Rage vs. Fury</a:t>
            </a:r>
          </a:p>
          <a:p>
            <a:pPr algn="ctr"/>
            <a:r>
              <a:rPr lang="en-GB" sz="4400" dirty="0">
                <a:solidFill>
                  <a:srgbClr val="0070C0"/>
                </a:solidFill>
                <a:latin typeface="Gill Sans MT" panose="020B0502020104020203" pitchFamily="34" charset="0"/>
              </a:rPr>
              <a:t>Show a progressive force</a:t>
            </a:r>
          </a:p>
          <a:p>
            <a:pPr algn="ctr"/>
            <a:endParaRPr lang="en-GB" sz="2400" dirty="0">
              <a:latin typeface="Gill Sans MT" panose="020B0502020104020203" pitchFamily="34" charset="0"/>
            </a:endParaRPr>
          </a:p>
          <a:p>
            <a:pPr algn="ctr"/>
            <a:r>
              <a:rPr lang="en-GB" sz="4400" dirty="0">
                <a:latin typeface="Gill Sans MT" panose="020B0502020104020203" pitchFamily="34" charset="0"/>
              </a:rPr>
              <a:t>Rage, from Latin, </a:t>
            </a:r>
            <a:r>
              <a:rPr lang="en-GB" sz="4400" i="1" dirty="0">
                <a:latin typeface="Gill Sans MT" panose="020B0502020104020203" pitchFamily="34" charset="0"/>
              </a:rPr>
              <a:t>rabies,</a:t>
            </a:r>
            <a:r>
              <a:rPr lang="en-GB" sz="4400" dirty="0">
                <a:latin typeface="Gill Sans MT" panose="020B0502020104020203" pitchFamily="34" charset="0"/>
              </a:rPr>
              <a:t> ‘madness’</a:t>
            </a:r>
          </a:p>
          <a:p>
            <a:pPr algn="ctr"/>
            <a:r>
              <a:rPr lang="en-GB" sz="4400" dirty="0">
                <a:latin typeface="Gill Sans MT" panose="020B0502020104020203" pitchFamily="34" charset="0"/>
              </a:rPr>
              <a:t>Fury, from Latin, </a:t>
            </a:r>
            <a:r>
              <a:rPr lang="en-GB" sz="4400" i="1" dirty="0">
                <a:latin typeface="Gill Sans MT" panose="020B0502020104020203" pitchFamily="34" charset="0"/>
              </a:rPr>
              <a:t>feror</a:t>
            </a:r>
            <a:r>
              <a:rPr lang="en-GB" sz="4400" dirty="0">
                <a:latin typeface="Gill Sans MT" panose="020B0502020104020203" pitchFamily="34" charset="0"/>
              </a:rPr>
              <a:t>, ‘to carry away’</a:t>
            </a:r>
          </a:p>
          <a:p>
            <a:pPr algn="ctr"/>
            <a:endParaRPr lang="en-GB" sz="2400" dirty="0">
              <a:latin typeface="Gill Sans MT" panose="020B0502020104020203" pitchFamily="34" charset="0"/>
            </a:endParaRPr>
          </a:p>
          <a:p>
            <a:pPr algn="ctr"/>
            <a:r>
              <a:rPr lang="en-GB" sz="4400" dirty="0">
                <a:latin typeface="Gill Sans MT" panose="020B0502020104020203" pitchFamily="34" charset="0"/>
              </a:rPr>
              <a:t>The </a:t>
            </a:r>
            <a:r>
              <a:rPr lang="en-US" sz="4400" dirty="0">
                <a:solidFill>
                  <a:srgbClr val="000000"/>
                </a:solidFill>
                <a:latin typeface="Gill Sans MT" panose="020B0502020104020203" pitchFamily="34" charset="0"/>
                <a:ea typeface="Times New Roman" panose="02020603050405020304" pitchFamily="18" charset="0"/>
              </a:rPr>
              <a:t>Greek and Roman </a:t>
            </a:r>
            <a:r>
              <a:rPr lang="en-US" sz="4400" i="1" dirty="0">
                <a:solidFill>
                  <a:srgbClr val="000000"/>
                </a:solidFill>
                <a:latin typeface="Gill Sans MT" panose="020B0502020104020203" pitchFamily="34" charset="0"/>
                <a:ea typeface="Times New Roman" panose="02020603050405020304" pitchFamily="18" charset="0"/>
              </a:rPr>
              <a:t>Eumenides</a:t>
            </a:r>
            <a:r>
              <a:rPr lang="en-US" sz="4400" dirty="0">
                <a:solidFill>
                  <a:srgbClr val="000000"/>
                </a:solidFill>
                <a:latin typeface="Gill Sans MT" panose="020B0502020104020203" pitchFamily="34" charset="0"/>
                <a:ea typeface="Times New Roman" panose="02020603050405020304" pitchFamily="18" charset="0"/>
              </a:rPr>
              <a:t> or </a:t>
            </a:r>
            <a:r>
              <a:rPr lang="en-US" sz="4400" i="1" dirty="0">
                <a:solidFill>
                  <a:srgbClr val="000000"/>
                </a:solidFill>
                <a:latin typeface="Gill Sans MT" panose="020B0502020104020203" pitchFamily="34" charset="0"/>
                <a:ea typeface="Times New Roman" panose="02020603050405020304" pitchFamily="18" charset="0"/>
              </a:rPr>
              <a:t>Furies</a:t>
            </a:r>
            <a:r>
              <a:rPr lang="en-US" sz="4400" dirty="0">
                <a:solidFill>
                  <a:srgbClr val="000000"/>
                </a:solidFill>
                <a:latin typeface="Gill Sans MT" panose="020B0502020104020203" pitchFamily="34" charset="0"/>
                <a:ea typeface="Times New Roman" panose="02020603050405020304" pitchFamily="18" charset="0"/>
              </a:rPr>
              <a:t> came from Tartarus, </a:t>
            </a:r>
          </a:p>
          <a:p>
            <a:pPr algn="ctr"/>
            <a:r>
              <a:rPr lang="en-US" sz="4400" dirty="0">
                <a:solidFill>
                  <a:srgbClr val="000000"/>
                </a:solidFill>
                <a:latin typeface="Gill Sans MT" panose="020B0502020104020203" pitchFamily="34" charset="0"/>
                <a:ea typeface="Times New Roman" panose="02020603050405020304" pitchFamily="18" charset="0"/>
              </a:rPr>
              <a:t>lower even than Hades.</a:t>
            </a:r>
          </a:p>
          <a:p>
            <a:pPr algn="ctr"/>
            <a:endParaRPr lang="en-US" sz="4400" dirty="0">
              <a:solidFill>
                <a:srgbClr val="000000"/>
              </a:solidFill>
              <a:latin typeface="Gill Sans MT" panose="020B0502020104020203" pitchFamily="34" charset="0"/>
            </a:endParaRPr>
          </a:p>
          <a:p>
            <a:pPr algn="ctr"/>
            <a:r>
              <a:rPr lang="en-US" sz="4800" dirty="0">
                <a:solidFill>
                  <a:schemeClr val="accent1"/>
                </a:solidFill>
                <a:latin typeface="Gill Sans MT" panose="020B0502020104020203" pitchFamily="34" charset="0"/>
              </a:rPr>
              <a:t>So Wrath is Olympian, </a:t>
            </a:r>
          </a:p>
          <a:p>
            <a:pPr algn="ctr"/>
            <a:r>
              <a:rPr lang="en-US" sz="4800" dirty="0">
                <a:solidFill>
                  <a:schemeClr val="accent1"/>
                </a:solidFill>
                <a:latin typeface="Gill Sans MT" panose="020B0502020104020203" pitchFamily="34" charset="0"/>
              </a:rPr>
              <a:t>Fury is hellish</a:t>
            </a:r>
            <a:endParaRPr lang="en-GB" sz="4800" dirty="0">
              <a:solidFill>
                <a:schemeClr val="accent1"/>
              </a:solidFill>
              <a:latin typeface="Gill Sans MT" panose="020B0502020104020203" pitchFamily="34" charset="0"/>
            </a:endParaRPr>
          </a:p>
          <a:p>
            <a:endParaRPr lang="en-GB" sz="4400" dirty="0">
              <a:latin typeface="Gill Sans MT" panose="020B0502020104020203" pitchFamily="34" charset="0"/>
            </a:endParaRPr>
          </a:p>
        </p:txBody>
      </p:sp>
      <p:sp>
        <p:nvSpPr>
          <p:cNvPr id="4" name="Slide Number Placeholder 3">
            <a:extLst>
              <a:ext uri="{FF2B5EF4-FFF2-40B4-BE49-F238E27FC236}">
                <a16:creationId xmlns:a16="http://schemas.microsoft.com/office/drawing/2014/main" id="{4037C546-9469-4548-9DB1-383B018B03C4}"/>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19</a:t>
            </a:fld>
            <a:endParaRPr lang="en-US">
              <a:solidFill>
                <a:prstClr val="black">
                  <a:tint val="75000"/>
                </a:prstClr>
              </a:solidFill>
            </a:endParaRPr>
          </a:p>
        </p:txBody>
      </p:sp>
    </p:spTree>
    <p:extLst>
      <p:ext uri="{BB962C8B-B14F-4D97-AF65-F5344CB8AC3E}">
        <p14:creationId xmlns:p14="http://schemas.microsoft.com/office/powerpoint/2010/main" val="40856559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8429"/>
            <a:ext cx="9906000" cy="6912942"/>
          </a:xfrm>
          <a:prstGeom prst="rect">
            <a:avLst/>
          </a:prstGeom>
        </p:spPr>
      </p:pic>
      <p:sp>
        <p:nvSpPr>
          <p:cNvPr id="3" name="TextBox 2"/>
          <p:cNvSpPr txBox="1"/>
          <p:nvPr/>
        </p:nvSpPr>
        <p:spPr>
          <a:xfrm>
            <a:off x="564204" y="8107358"/>
            <a:ext cx="8735439" cy="3939540"/>
          </a:xfrm>
          <a:prstGeom prst="rect">
            <a:avLst/>
          </a:prstGeom>
          <a:noFill/>
        </p:spPr>
        <p:txBody>
          <a:bodyPr wrap="square" rtlCol="0">
            <a:spAutoFit/>
          </a:bodyPr>
          <a:lstStyle/>
          <a:p>
            <a:pPr algn="ctr"/>
            <a:r>
              <a:rPr lang="en-GB" sz="5400" i="1" dirty="0">
                <a:latin typeface="Gill Sans MT" panose="020B0502020104020203" pitchFamily="34" charset="0"/>
              </a:rPr>
              <a:t>The Rage of Hercules</a:t>
            </a:r>
          </a:p>
          <a:p>
            <a:pPr algn="ctr"/>
            <a:r>
              <a:rPr lang="en-GB" sz="3600" dirty="0">
                <a:latin typeface="Gill Sans MT" panose="020B0502020104020203" pitchFamily="34" charset="0"/>
              </a:rPr>
              <a:t>Alessandro </a:t>
            </a:r>
            <a:r>
              <a:rPr lang="en-GB" sz="3600" dirty="0" err="1">
                <a:latin typeface="Gill Sans MT" panose="020B0502020104020203" pitchFamily="34" charset="0"/>
              </a:rPr>
              <a:t>Turchi</a:t>
            </a:r>
            <a:r>
              <a:rPr lang="en-GB" sz="3600" dirty="0">
                <a:latin typeface="Gill Sans MT" panose="020B0502020104020203" pitchFamily="34" charset="0"/>
              </a:rPr>
              <a:t>, c. 1620s</a:t>
            </a:r>
          </a:p>
          <a:p>
            <a:pPr algn="ctr"/>
            <a:endParaRPr lang="en-GB" sz="3600" dirty="0">
              <a:latin typeface="Gill Sans MT" panose="020B0502020104020203" pitchFamily="34" charset="0"/>
            </a:endParaRPr>
          </a:p>
          <a:p>
            <a:pPr algn="ctr"/>
            <a:r>
              <a:rPr lang="en-GB" sz="4400" dirty="0">
                <a:latin typeface="Gill Sans MT" panose="020B0502020104020203" pitchFamily="34" charset="0"/>
              </a:rPr>
              <a:t>In a fit of madness </a:t>
            </a:r>
          </a:p>
          <a:p>
            <a:pPr algn="ctr"/>
            <a:r>
              <a:rPr lang="en-GB" sz="4400" dirty="0">
                <a:latin typeface="Gill Sans MT" panose="020B0502020104020203" pitchFamily="34" charset="0"/>
              </a:rPr>
              <a:t>Hercules kills his wife and children.</a:t>
            </a:r>
          </a:p>
          <a:p>
            <a:pPr algn="ctr"/>
            <a:endParaRPr lang="en-GB" sz="3600" dirty="0">
              <a:latin typeface="Gill Sans MT" panose="020B0502020104020203" pitchFamily="34" charset="0"/>
            </a:endParaRPr>
          </a:p>
        </p:txBody>
      </p:sp>
      <p:sp>
        <p:nvSpPr>
          <p:cNvPr id="4" name="Slide Number Placeholder 3">
            <a:extLst>
              <a:ext uri="{FF2B5EF4-FFF2-40B4-BE49-F238E27FC236}">
                <a16:creationId xmlns:a16="http://schemas.microsoft.com/office/drawing/2014/main" id="{A1B0B24E-6D74-4681-A895-86B8DD79110B}"/>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20</a:t>
            </a:fld>
            <a:endParaRPr lang="en-US">
              <a:solidFill>
                <a:prstClr val="black">
                  <a:tint val="75000"/>
                </a:prstClr>
              </a:solidFill>
            </a:endParaRPr>
          </a:p>
        </p:txBody>
      </p:sp>
    </p:spTree>
    <p:extLst>
      <p:ext uri="{BB962C8B-B14F-4D97-AF65-F5344CB8AC3E}">
        <p14:creationId xmlns:p14="http://schemas.microsoft.com/office/powerpoint/2010/main" val="42399870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35108"/>
            <a:ext cx="9906000" cy="1754326"/>
          </a:xfrm>
          <a:prstGeom prst="rect">
            <a:avLst/>
          </a:prstGeom>
          <a:noFill/>
        </p:spPr>
        <p:txBody>
          <a:bodyPr wrap="square" rtlCol="0">
            <a:spAutoFit/>
          </a:bodyPr>
          <a:lstStyle/>
          <a:p>
            <a:pPr algn="ctr"/>
            <a:r>
              <a:rPr lang="en-GB" sz="5400" dirty="0">
                <a:solidFill>
                  <a:schemeClr val="accent1"/>
                </a:solidFill>
                <a:latin typeface="Gill Sans MT" panose="020B0502020104020203" pitchFamily="34" charset="0"/>
              </a:rPr>
              <a:t>Distinctions according to </a:t>
            </a:r>
          </a:p>
          <a:p>
            <a:pPr algn="ctr"/>
            <a:r>
              <a:rPr lang="en-GB" sz="5400" i="1" dirty="0">
                <a:solidFill>
                  <a:schemeClr val="accent1"/>
                </a:solidFill>
                <a:latin typeface="Gill Sans MT" panose="020B0502020104020203" pitchFamily="34" charset="0"/>
              </a:rPr>
              <a:t>Crabb’s English Synonymes</a:t>
            </a:r>
            <a:r>
              <a:rPr lang="en-GB" sz="5400" dirty="0">
                <a:solidFill>
                  <a:schemeClr val="accent1"/>
                </a:solidFill>
                <a:latin typeface="Gill Sans MT" panose="020B0502020104020203" pitchFamily="34" charset="0"/>
              </a:rPr>
              <a:t> (1816)</a:t>
            </a:r>
          </a:p>
        </p:txBody>
      </p:sp>
      <p:sp>
        <p:nvSpPr>
          <p:cNvPr id="3" name="TextBox 2"/>
          <p:cNvSpPr txBox="1"/>
          <p:nvPr/>
        </p:nvSpPr>
        <p:spPr>
          <a:xfrm>
            <a:off x="565591" y="3001617"/>
            <a:ext cx="8794377" cy="8217634"/>
          </a:xfrm>
          <a:prstGeom prst="rect">
            <a:avLst/>
          </a:prstGeom>
          <a:noFill/>
        </p:spPr>
        <p:txBody>
          <a:bodyPr wrap="square" rtlCol="0">
            <a:spAutoFit/>
          </a:bodyPr>
          <a:lstStyle/>
          <a:p>
            <a:pPr algn="ctr"/>
            <a:r>
              <a:rPr lang="en-GB" sz="4400" i="1" dirty="0">
                <a:latin typeface="Gill Sans MT" panose="020B0502020104020203" pitchFamily="34" charset="0"/>
              </a:rPr>
              <a:t>Anger vs. Rage and Fury</a:t>
            </a:r>
          </a:p>
          <a:p>
            <a:pPr algn="ctr"/>
            <a:endParaRPr lang="en-GB" sz="4400" i="1" dirty="0">
              <a:latin typeface="Gill Sans MT" panose="020B0502020104020203" pitchFamily="34" charset="0"/>
            </a:endParaRPr>
          </a:p>
          <a:p>
            <a:pPr algn="ctr"/>
            <a:r>
              <a:rPr lang="en-US" sz="4400" dirty="0">
                <a:solidFill>
                  <a:srgbClr val="000000"/>
                </a:solidFill>
                <a:latin typeface="Gill Sans MT" panose="020B0502020104020203" pitchFamily="34" charset="0"/>
                <a:ea typeface="Times New Roman" panose="02020603050405020304" pitchFamily="18" charset="0"/>
              </a:rPr>
              <a:t>‘Anger may be so stifled as not to discover itself by any outward symptoms; … rage breaks forth into extravagant expressions and violent distortions; fury takes away the use of the understanding.’</a:t>
            </a:r>
          </a:p>
          <a:p>
            <a:pPr algn="ctr"/>
            <a:endParaRPr lang="en-US" sz="4400" dirty="0">
              <a:solidFill>
                <a:srgbClr val="000000"/>
              </a:solidFill>
              <a:latin typeface="Gill Sans MT" panose="020B0502020104020203" pitchFamily="34" charset="0"/>
            </a:endParaRPr>
          </a:p>
          <a:p>
            <a:pPr algn="ctr"/>
            <a:r>
              <a:rPr lang="en-US" sz="4400" dirty="0">
                <a:solidFill>
                  <a:schemeClr val="accent1"/>
                </a:solidFill>
                <a:latin typeface="Gill Sans MT" panose="020B0502020104020203" pitchFamily="34" charset="0"/>
              </a:rPr>
              <a:t>Anger is compatible with reason, fury is not; rage distorts reason.</a:t>
            </a:r>
          </a:p>
          <a:p>
            <a:pPr algn="ctr"/>
            <a:endParaRPr lang="en-US" sz="4400" dirty="0">
              <a:solidFill>
                <a:srgbClr val="000000"/>
              </a:solidFill>
              <a:latin typeface="Gill Sans MT" panose="020B0502020104020203" pitchFamily="34" charset="0"/>
            </a:endParaRPr>
          </a:p>
        </p:txBody>
      </p:sp>
      <p:sp>
        <p:nvSpPr>
          <p:cNvPr id="4" name="Slide Number Placeholder 3">
            <a:extLst>
              <a:ext uri="{FF2B5EF4-FFF2-40B4-BE49-F238E27FC236}">
                <a16:creationId xmlns:a16="http://schemas.microsoft.com/office/drawing/2014/main" id="{A85E236C-FD48-44EC-B1AD-C5C08B90330E}"/>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21</a:t>
            </a:fld>
            <a:endParaRPr lang="en-US">
              <a:solidFill>
                <a:prstClr val="black">
                  <a:tint val="75000"/>
                </a:prstClr>
              </a:solidFill>
            </a:endParaRPr>
          </a:p>
        </p:txBody>
      </p:sp>
    </p:spTree>
    <p:extLst>
      <p:ext uri="{BB962C8B-B14F-4D97-AF65-F5344CB8AC3E}">
        <p14:creationId xmlns:p14="http://schemas.microsoft.com/office/powerpoint/2010/main" val="2581677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44DAA8-FC61-41C1-827F-93669296B57A}"/>
              </a:ext>
            </a:extLst>
          </p:cNvPr>
          <p:cNvSpPr txBox="1"/>
          <p:nvPr/>
        </p:nvSpPr>
        <p:spPr>
          <a:xfrm>
            <a:off x="622570" y="1050587"/>
            <a:ext cx="8677073" cy="923330"/>
          </a:xfrm>
          <a:prstGeom prst="rect">
            <a:avLst/>
          </a:prstGeom>
          <a:noFill/>
        </p:spPr>
        <p:txBody>
          <a:bodyPr wrap="square" rtlCol="0">
            <a:spAutoFit/>
          </a:bodyPr>
          <a:lstStyle/>
          <a:p>
            <a:pPr algn="ctr"/>
            <a:r>
              <a:rPr lang="en-US" sz="5400" dirty="0">
                <a:solidFill>
                  <a:srgbClr val="0070C0"/>
                </a:solidFill>
                <a:latin typeface="Gill Sans MT" panose="020B0502020104020203" pitchFamily="34" charset="0"/>
              </a:rPr>
              <a:t>Reason</a:t>
            </a:r>
            <a:endParaRPr lang="en-GB" sz="5400" dirty="0">
              <a:solidFill>
                <a:srgbClr val="0070C0"/>
              </a:solidFill>
              <a:latin typeface="Gill Sans MT" panose="020B0502020104020203" pitchFamily="34" charset="0"/>
            </a:endParaRPr>
          </a:p>
        </p:txBody>
      </p:sp>
      <p:sp>
        <p:nvSpPr>
          <p:cNvPr id="3" name="TextBox 2">
            <a:extLst>
              <a:ext uri="{FF2B5EF4-FFF2-40B4-BE49-F238E27FC236}">
                <a16:creationId xmlns:a16="http://schemas.microsoft.com/office/drawing/2014/main" id="{648C9B88-7360-4ED0-A7C5-1B1B04DCF9ED}"/>
              </a:ext>
            </a:extLst>
          </p:cNvPr>
          <p:cNvSpPr txBox="1"/>
          <p:nvPr/>
        </p:nvSpPr>
        <p:spPr>
          <a:xfrm>
            <a:off x="622570" y="2315185"/>
            <a:ext cx="8677073" cy="1938992"/>
          </a:xfrm>
          <a:prstGeom prst="rect">
            <a:avLst/>
          </a:prstGeom>
          <a:noFill/>
        </p:spPr>
        <p:txBody>
          <a:bodyPr wrap="square" rtlCol="0">
            <a:spAutoFit/>
          </a:bodyPr>
          <a:lstStyle/>
          <a:p>
            <a:pPr algn="ctr"/>
            <a:r>
              <a:rPr lang="en-US" sz="4800" dirty="0">
                <a:latin typeface="Gill Sans MT" panose="020B0502020104020203" pitchFamily="34" charset="0"/>
              </a:rPr>
              <a:t>Models of Reason</a:t>
            </a:r>
          </a:p>
          <a:p>
            <a:endParaRPr lang="en-US" sz="2400" dirty="0">
              <a:latin typeface="Gill Sans MT" panose="020B0502020104020203" pitchFamily="34" charset="0"/>
            </a:endParaRPr>
          </a:p>
          <a:p>
            <a:pPr algn="ctr"/>
            <a:r>
              <a:rPr lang="en-US" sz="4800" dirty="0">
                <a:latin typeface="Gill Sans MT" panose="020B0502020104020203" pitchFamily="34" charset="0"/>
              </a:rPr>
              <a:t>A.  Mathematics: 1+1=2</a:t>
            </a:r>
          </a:p>
        </p:txBody>
      </p:sp>
      <p:pic>
        <p:nvPicPr>
          <p:cNvPr id="5" name="Picture 4" descr="Text, letter&#10;&#10;Description automatically generated">
            <a:extLst>
              <a:ext uri="{FF2B5EF4-FFF2-40B4-BE49-F238E27FC236}">
                <a16:creationId xmlns:a16="http://schemas.microsoft.com/office/drawing/2014/main" id="{B2CEA909-498A-40D6-911C-6141C346E689}"/>
              </a:ext>
            </a:extLst>
          </p:cNvPr>
          <p:cNvPicPr>
            <a:picLocks noChangeAspect="1"/>
          </p:cNvPicPr>
          <p:nvPr/>
        </p:nvPicPr>
        <p:blipFill rotWithShape="1">
          <a:blip r:embed="rId2">
            <a:extLst>
              <a:ext uri="{28A0092B-C50C-407E-A947-70E740481C1C}">
                <a14:useLocalDpi xmlns:a14="http://schemas.microsoft.com/office/drawing/2010/main" val="0"/>
              </a:ext>
            </a:extLst>
          </a:blip>
          <a:srcRect l="11996" r="9016"/>
          <a:stretch/>
        </p:blipFill>
        <p:spPr>
          <a:xfrm>
            <a:off x="155640" y="4618419"/>
            <a:ext cx="9591472" cy="3081727"/>
          </a:xfrm>
          <a:prstGeom prst="rect">
            <a:avLst/>
          </a:prstGeom>
          <a:ln w="28575">
            <a:solidFill>
              <a:schemeClr val="tx1"/>
            </a:solidFill>
          </a:ln>
        </p:spPr>
      </p:pic>
      <p:sp>
        <p:nvSpPr>
          <p:cNvPr id="7" name="TextBox 6">
            <a:extLst>
              <a:ext uri="{FF2B5EF4-FFF2-40B4-BE49-F238E27FC236}">
                <a16:creationId xmlns:a16="http://schemas.microsoft.com/office/drawing/2014/main" id="{02E0850C-9F2C-4419-8068-61ACA58DAFDC}"/>
              </a:ext>
            </a:extLst>
          </p:cNvPr>
          <p:cNvSpPr txBox="1"/>
          <p:nvPr/>
        </p:nvSpPr>
        <p:spPr>
          <a:xfrm>
            <a:off x="0" y="7782133"/>
            <a:ext cx="9747112" cy="707886"/>
          </a:xfrm>
          <a:prstGeom prst="rect">
            <a:avLst/>
          </a:prstGeom>
          <a:noFill/>
        </p:spPr>
        <p:txBody>
          <a:bodyPr wrap="square" rtlCol="0">
            <a:spAutoFit/>
          </a:bodyPr>
          <a:lstStyle/>
          <a:p>
            <a:pPr algn="ctr"/>
            <a:r>
              <a:rPr lang="en-US" sz="2000" dirty="0">
                <a:latin typeface="Gill Sans MT" panose="020B0502020104020203" pitchFamily="34" charset="0"/>
              </a:rPr>
              <a:t>Alfred North Whitehead and Bertrand Russell, </a:t>
            </a:r>
            <a:r>
              <a:rPr lang="en-US" sz="2000" i="1" dirty="0">
                <a:latin typeface="Gill Sans MT" panose="020B0502020104020203" pitchFamily="34" charset="0"/>
              </a:rPr>
              <a:t>Principia Mathematica</a:t>
            </a:r>
            <a:r>
              <a:rPr lang="en-US" sz="2000" dirty="0">
                <a:latin typeface="Gill Sans MT" panose="020B0502020104020203" pitchFamily="34" charset="0"/>
              </a:rPr>
              <a:t>, 3 volumes, Cambridge, Cambridge University Press, 1910, 1912, 1913, Vol. II, p.86.</a:t>
            </a:r>
            <a:endParaRPr lang="en-GB" sz="2000" dirty="0">
              <a:latin typeface="Gill Sans MT" panose="020B0502020104020203" pitchFamily="34" charset="0"/>
            </a:endParaRPr>
          </a:p>
        </p:txBody>
      </p:sp>
      <p:sp>
        <p:nvSpPr>
          <p:cNvPr id="8" name="TextBox 7">
            <a:extLst>
              <a:ext uri="{FF2B5EF4-FFF2-40B4-BE49-F238E27FC236}">
                <a16:creationId xmlns:a16="http://schemas.microsoft.com/office/drawing/2014/main" id="{888B2CF9-9F32-4F56-88FF-94CA50486C34}"/>
              </a:ext>
            </a:extLst>
          </p:cNvPr>
          <p:cNvSpPr txBox="1"/>
          <p:nvPr/>
        </p:nvSpPr>
        <p:spPr>
          <a:xfrm>
            <a:off x="3540868" y="9513651"/>
            <a:ext cx="5622587" cy="2308324"/>
          </a:xfrm>
          <a:prstGeom prst="rect">
            <a:avLst/>
          </a:prstGeom>
          <a:noFill/>
        </p:spPr>
        <p:txBody>
          <a:bodyPr wrap="square" rtlCol="0">
            <a:spAutoFit/>
          </a:bodyPr>
          <a:lstStyle/>
          <a:p>
            <a:pPr algn="ctr"/>
            <a:r>
              <a:rPr lang="en-US" sz="4800" dirty="0">
                <a:latin typeface="Gill Sans MT" panose="020B0502020104020203" pitchFamily="34" charset="0"/>
              </a:rPr>
              <a:t>Too demanding for instances involving ordinary people.</a:t>
            </a:r>
            <a:endParaRPr lang="en-GB" sz="4800" dirty="0">
              <a:latin typeface="Gill Sans MT" panose="020B0502020104020203" pitchFamily="34" charset="0"/>
            </a:endParaRPr>
          </a:p>
        </p:txBody>
      </p:sp>
      <p:sp>
        <p:nvSpPr>
          <p:cNvPr id="4" name="Slide Number Placeholder 3">
            <a:extLst>
              <a:ext uri="{FF2B5EF4-FFF2-40B4-BE49-F238E27FC236}">
                <a16:creationId xmlns:a16="http://schemas.microsoft.com/office/drawing/2014/main" id="{E6E36D40-861F-465E-B703-B56F1A52D92F}"/>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22</a:t>
            </a:fld>
            <a:endParaRPr lang="en-US">
              <a:solidFill>
                <a:prstClr val="black">
                  <a:tint val="75000"/>
                </a:prstClr>
              </a:solidFill>
            </a:endParaRPr>
          </a:p>
        </p:txBody>
      </p:sp>
    </p:spTree>
    <p:extLst>
      <p:ext uri="{BB962C8B-B14F-4D97-AF65-F5344CB8AC3E}">
        <p14:creationId xmlns:p14="http://schemas.microsoft.com/office/powerpoint/2010/main" val="16102447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44DAA8-FC61-41C1-827F-93669296B57A}"/>
              </a:ext>
            </a:extLst>
          </p:cNvPr>
          <p:cNvSpPr txBox="1"/>
          <p:nvPr/>
        </p:nvSpPr>
        <p:spPr>
          <a:xfrm>
            <a:off x="622570" y="1050587"/>
            <a:ext cx="8677073" cy="923330"/>
          </a:xfrm>
          <a:prstGeom prst="rect">
            <a:avLst/>
          </a:prstGeom>
          <a:noFill/>
        </p:spPr>
        <p:txBody>
          <a:bodyPr wrap="square" rtlCol="0">
            <a:spAutoFit/>
          </a:bodyPr>
          <a:lstStyle/>
          <a:p>
            <a:pPr algn="ctr"/>
            <a:r>
              <a:rPr lang="en-US" sz="5400" dirty="0">
                <a:solidFill>
                  <a:srgbClr val="0070C0"/>
                </a:solidFill>
                <a:latin typeface="Gill Sans MT" panose="020B0502020104020203" pitchFamily="34" charset="0"/>
              </a:rPr>
              <a:t>Reason</a:t>
            </a:r>
            <a:endParaRPr lang="en-GB" sz="5400" dirty="0">
              <a:solidFill>
                <a:srgbClr val="0070C0"/>
              </a:solidFill>
              <a:latin typeface="Gill Sans MT" panose="020B0502020104020203" pitchFamily="34" charset="0"/>
            </a:endParaRPr>
          </a:p>
        </p:txBody>
      </p:sp>
      <p:sp>
        <p:nvSpPr>
          <p:cNvPr id="3" name="TextBox 2">
            <a:extLst>
              <a:ext uri="{FF2B5EF4-FFF2-40B4-BE49-F238E27FC236}">
                <a16:creationId xmlns:a16="http://schemas.microsoft.com/office/drawing/2014/main" id="{648C9B88-7360-4ED0-A7C5-1B1B04DCF9ED}"/>
              </a:ext>
            </a:extLst>
          </p:cNvPr>
          <p:cNvSpPr txBox="1"/>
          <p:nvPr/>
        </p:nvSpPr>
        <p:spPr>
          <a:xfrm>
            <a:off x="614463" y="4779932"/>
            <a:ext cx="8677073" cy="2308324"/>
          </a:xfrm>
          <a:prstGeom prst="rect">
            <a:avLst/>
          </a:prstGeom>
          <a:noFill/>
          <a:ln w="28575">
            <a:solidFill>
              <a:schemeClr val="tx1"/>
            </a:solidFill>
          </a:ln>
        </p:spPr>
        <p:txBody>
          <a:bodyPr wrap="square" rtlCol="0">
            <a:spAutoFit/>
          </a:bodyPr>
          <a:lstStyle/>
          <a:p>
            <a:pPr algn="ctr"/>
            <a:r>
              <a:rPr lang="en-US" sz="4800" dirty="0">
                <a:latin typeface="Gill Sans MT" panose="020B0502020104020203" pitchFamily="34" charset="0"/>
              </a:rPr>
              <a:t>All people are mortal.</a:t>
            </a:r>
          </a:p>
          <a:p>
            <a:pPr algn="ctr"/>
            <a:r>
              <a:rPr lang="en-US" sz="4800" dirty="0">
                <a:latin typeface="Gill Sans MT" panose="020B0502020104020203" pitchFamily="34" charset="0"/>
              </a:rPr>
              <a:t>Socrates was a person.</a:t>
            </a:r>
          </a:p>
          <a:p>
            <a:pPr algn="ctr"/>
            <a:r>
              <a:rPr lang="en-US" sz="4800" dirty="0">
                <a:latin typeface="Gill Sans MT" panose="020B0502020104020203" pitchFamily="34" charset="0"/>
              </a:rPr>
              <a:t>Therefore Socrates was mortal.</a:t>
            </a:r>
          </a:p>
        </p:txBody>
      </p:sp>
      <p:sp>
        <p:nvSpPr>
          <p:cNvPr id="8" name="TextBox 7">
            <a:extLst>
              <a:ext uri="{FF2B5EF4-FFF2-40B4-BE49-F238E27FC236}">
                <a16:creationId xmlns:a16="http://schemas.microsoft.com/office/drawing/2014/main" id="{45959690-4284-459E-9754-2CA82E2BD777}"/>
              </a:ext>
            </a:extLst>
          </p:cNvPr>
          <p:cNvSpPr txBox="1"/>
          <p:nvPr/>
        </p:nvSpPr>
        <p:spPr>
          <a:xfrm>
            <a:off x="3540868" y="8173182"/>
            <a:ext cx="5622587" cy="3046988"/>
          </a:xfrm>
          <a:prstGeom prst="rect">
            <a:avLst/>
          </a:prstGeom>
          <a:noFill/>
        </p:spPr>
        <p:txBody>
          <a:bodyPr wrap="square" rtlCol="0">
            <a:spAutoFit/>
          </a:bodyPr>
          <a:lstStyle/>
          <a:p>
            <a:pPr algn="ctr"/>
            <a:r>
              <a:rPr lang="en-US" sz="4800" dirty="0">
                <a:latin typeface="Gill Sans MT" panose="020B0502020104020203" pitchFamily="34" charset="0"/>
              </a:rPr>
              <a:t>Simple examples lack application to historical episodes of interest.</a:t>
            </a:r>
            <a:endParaRPr lang="en-GB" sz="4800" dirty="0">
              <a:latin typeface="Gill Sans MT" panose="020B0502020104020203" pitchFamily="34" charset="0"/>
            </a:endParaRPr>
          </a:p>
        </p:txBody>
      </p:sp>
      <p:sp>
        <p:nvSpPr>
          <p:cNvPr id="4" name="TextBox 3">
            <a:extLst>
              <a:ext uri="{FF2B5EF4-FFF2-40B4-BE49-F238E27FC236}">
                <a16:creationId xmlns:a16="http://schemas.microsoft.com/office/drawing/2014/main" id="{B0427F48-B50C-49AD-B391-AB0D442BD1C8}"/>
              </a:ext>
            </a:extLst>
          </p:cNvPr>
          <p:cNvSpPr txBox="1"/>
          <p:nvPr/>
        </p:nvSpPr>
        <p:spPr>
          <a:xfrm>
            <a:off x="622570" y="2363019"/>
            <a:ext cx="8660860" cy="2585323"/>
          </a:xfrm>
          <a:prstGeom prst="rect">
            <a:avLst/>
          </a:prstGeom>
          <a:noFill/>
        </p:spPr>
        <p:txBody>
          <a:bodyPr wrap="square" rtlCol="0">
            <a:spAutoFit/>
          </a:bodyPr>
          <a:lstStyle/>
          <a:p>
            <a:pPr algn="ctr"/>
            <a:r>
              <a:rPr lang="en-US" sz="4800" dirty="0">
                <a:latin typeface="Gill Sans MT" panose="020B0502020104020203" pitchFamily="34" charset="0"/>
              </a:rPr>
              <a:t>Models of Reason</a:t>
            </a:r>
          </a:p>
          <a:p>
            <a:pPr algn="ctr"/>
            <a:endParaRPr lang="en-US" sz="2400" dirty="0">
              <a:latin typeface="Gill Sans MT" panose="020B0502020104020203" pitchFamily="34" charset="0"/>
            </a:endParaRPr>
          </a:p>
          <a:p>
            <a:pPr algn="ctr"/>
            <a:r>
              <a:rPr lang="en-US" sz="4800" dirty="0">
                <a:latin typeface="Gill Sans MT" panose="020B0502020104020203" pitchFamily="34" charset="0"/>
              </a:rPr>
              <a:t>B.  Logic</a:t>
            </a:r>
            <a:endParaRPr lang="en-US" sz="4800" i="1" dirty="0">
              <a:latin typeface="Gill Sans MT" panose="020B0502020104020203" pitchFamily="34" charset="0"/>
            </a:endParaRPr>
          </a:p>
          <a:p>
            <a:pPr algn="ctr"/>
            <a:endParaRPr lang="en-US" sz="2400" dirty="0">
              <a:latin typeface="Gill Sans MT" panose="020B0502020104020203" pitchFamily="34" charset="0"/>
            </a:endParaRPr>
          </a:p>
          <a:p>
            <a:endParaRPr lang="en-GB" dirty="0"/>
          </a:p>
        </p:txBody>
      </p:sp>
      <p:sp>
        <p:nvSpPr>
          <p:cNvPr id="5" name="Slide Number Placeholder 4">
            <a:extLst>
              <a:ext uri="{FF2B5EF4-FFF2-40B4-BE49-F238E27FC236}">
                <a16:creationId xmlns:a16="http://schemas.microsoft.com/office/drawing/2014/main" id="{D171999D-015D-491E-B488-1B9D8E5628EB}"/>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23</a:t>
            </a:fld>
            <a:endParaRPr lang="en-US">
              <a:solidFill>
                <a:prstClr val="black">
                  <a:tint val="75000"/>
                </a:prstClr>
              </a:solidFill>
            </a:endParaRPr>
          </a:p>
        </p:txBody>
      </p:sp>
    </p:spTree>
    <p:extLst>
      <p:ext uri="{BB962C8B-B14F-4D97-AF65-F5344CB8AC3E}">
        <p14:creationId xmlns:p14="http://schemas.microsoft.com/office/powerpoint/2010/main" val="30777550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44DAA8-FC61-41C1-827F-93669296B57A}"/>
              </a:ext>
            </a:extLst>
          </p:cNvPr>
          <p:cNvSpPr txBox="1"/>
          <p:nvPr/>
        </p:nvSpPr>
        <p:spPr>
          <a:xfrm>
            <a:off x="622570" y="582757"/>
            <a:ext cx="8677073" cy="923330"/>
          </a:xfrm>
          <a:prstGeom prst="rect">
            <a:avLst/>
          </a:prstGeom>
          <a:noFill/>
        </p:spPr>
        <p:txBody>
          <a:bodyPr wrap="square" rtlCol="0">
            <a:spAutoFit/>
          </a:bodyPr>
          <a:lstStyle/>
          <a:p>
            <a:pPr algn="ctr"/>
            <a:r>
              <a:rPr lang="en-US" sz="5400" dirty="0">
                <a:solidFill>
                  <a:srgbClr val="0070C0"/>
                </a:solidFill>
                <a:latin typeface="Gill Sans MT" panose="020B0502020104020203" pitchFamily="34" charset="0"/>
              </a:rPr>
              <a:t>Reason</a:t>
            </a:r>
            <a:endParaRPr lang="en-GB" sz="5400" dirty="0">
              <a:solidFill>
                <a:srgbClr val="0070C0"/>
              </a:solidFill>
              <a:latin typeface="Gill Sans MT" panose="020B0502020104020203" pitchFamily="34" charset="0"/>
            </a:endParaRPr>
          </a:p>
        </p:txBody>
      </p:sp>
      <p:sp>
        <p:nvSpPr>
          <p:cNvPr id="3" name="TextBox 2">
            <a:extLst>
              <a:ext uri="{FF2B5EF4-FFF2-40B4-BE49-F238E27FC236}">
                <a16:creationId xmlns:a16="http://schemas.microsoft.com/office/drawing/2014/main" id="{648C9B88-7360-4ED0-A7C5-1B1B04DCF9ED}"/>
              </a:ext>
            </a:extLst>
          </p:cNvPr>
          <p:cNvSpPr txBox="1"/>
          <p:nvPr/>
        </p:nvSpPr>
        <p:spPr>
          <a:xfrm>
            <a:off x="614463" y="10065646"/>
            <a:ext cx="8677073" cy="2800767"/>
          </a:xfrm>
          <a:prstGeom prst="rect">
            <a:avLst/>
          </a:prstGeom>
          <a:noFill/>
          <a:ln w="28575">
            <a:solidFill>
              <a:schemeClr val="tx1"/>
            </a:solidFill>
          </a:ln>
        </p:spPr>
        <p:txBody>
          <a:bodyPr wrap="square" rtlCol="0">
            <a:spAutoFit/>
          </a:bodyPr>
          <a:lstStyle/>
          <a:p>
            <a:pPr algn="ctr"/>
            <a:r>
              <a:rPr lang="en-US" sz="4400" dirty="0">
                <a:latin typeface="Gill Sans MT" panose="020B0502020104020203" pitchFamily="34" charset="0"/>
              </a:rPr>
              <a:t>“Our hypothesis is that the function of reasoning is argumentative.  It is to devise and evaluate arguments intended to persuade.”</a:t>
            </a:r>
          </a:p>
        </p:txBody>
      </p:sp>
      <p:sp>
        <p:nvSpPr>
          <p:cNvPr id="4" name="TextBox 3">
            <a:extLst>
              <a:ext uri="{FF2B5EF4-FFF2-40B4-BE49-F238E27FC236}">
                <a16:creationId xmlns:a16="http://schemas.microsoft.com/office/drawing/2014/main" id="{B0427F48-B50C-49AD-B391-AB0D442BD1C8}"/>
              </a:ext>
            </a:extLst>
          </p:cNvPr>
          <p:cNvSpPr txBox="1"/>
          <p:nvPr/>
        </p:nvSpPr>
        <p:spPr>
          <a:xfrm>
            <a:off x="622570" y="1661274"/>
            <a:ext cx="8660860" cy="3323987"/>
          </a:xfrm>
          <a:prstGeom prst="rect">
            <a:avLst/>
          </a:prstGeom>
          <a:noFill/>
        </p:spPr>
        <p:txBody>
          <a:bodyPr wrap="square" rtlCol="0">
            <a:spAutoFit/>
          </a:bodyPr>
          <a:lstStyle/>
          <a:p>
            <a:pPr algn="ctr"/>
            <a:r>
              <a:rPr lang="en-US" sz="4800" dirty="0">
                <a:latin typeface="Gill Sans MT" panose="020B0502020104020203" pitchFamily="34" charset="0"/>
              </a:rPr>
              <a:t>Models of Reason</a:t>
            </a:r>
          </a:p>
          <a:p>
            <a:pPr algn="ctr"/>
            <a:endParaRPr lang="en-US" sz="2400" dirty="0">
              <a:latin typeface="Gill Sans MT" panose="020B0502020104020203" pitchFamily="34" charset="0"/>
            </a:endParaRPr>
          </a:p>
          <a:p>
            <a:pPr algn="ctr"/>
            <a:r>
              <a:rPr lang="en-US" sz="4800" dirty="0">
                <a:latin typeface="Gill Sans MT" panose="020B0502020104020203" pitchFamily="34" charset="0"/>
              </a:rPr>
              <a:t>C.  Argumentative Theory</a:t>
            </a:r>
          </a:p>
          <a:p>
            <a:pPr algn="ctr"/>
            <a:r>
              <a:rPr lang="en-US" sz="4800" dirty="0">
                <a:latin typeface="Gill Sans MT" panose="020B0502020104020203" pitchFamily="34" charset="0"/>
              </a:rPr>
              <a:t>Hugo Mercier and Dan Sperber</a:t>
            </a:r>
          </a:p>
          <a:p>
            <a:pPr algn="ctr"/>
            <a:endParaRPr lang="en-US" sz="2400" dirty="0">
              <a:latin typeface="Gill Sans MT" panose="020B0502020104020203" pitchFamily="34" charset="0"/>
            </a:endParaRPr>
          </a:p>
          <a:p>
            <a:endParaRPr lang="en-GB" dirty="0"/>
          </a:p>
        </p:txBody>
      </p:sp>
      <p:pic>
        <p:nvPicPr>
          <p:cNvPr id="6" name="Picture 5" descr="A picture containing text, person, person, indoor&#10;&#10;Description automatically generated">
            <a:extLst>
              <a:ext uri="{FF2B5EF4-FFF2-40B4-BE49-F238E27FC236}">
                <a16:creationId xmlns:a16="http://schemas.microsoft.com/office/drawing/2014/main" id="{B91AAFD5-9332-4BE1-BDE4-25EFF41EBB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304" y="4595697"/>
            <a:ext cx="8660860" cy="5358908"/>
          </a:xfrm>
          <a:prstGeom prst="rect">
            <a:avLst/>
          </a:prstGeom>
        </p:spPr>
      </p:pic>
      <p:sp>
        <p:nvSpPr>
          <p:cNvPr id="5" name="Slide Number Placeholder 4">
            <a:extLst>
              <a:ext uri="{FF2B5EF4-FFF2-40B4-BE49-F238E27FC236}">
                <a16:creationId xmlns:a16="http://schemas.microsoft.com/office/drawing/2014/main" id="{DC15EA02-1C72-4701-8BF8-4D1BC7085E7A}"/>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24</a:t>
            </a:fld>
            <a:endParaRPr lang="en-US">
              <a:solidFill>
                <a:prstClr val="black">
                  <a:tint val="75000"/>
                </a:prstClr>
              </a:solidFill>
            </a:endParaRPr>
          </a:p>
        </p:txBody>
      </p:sp>
    </p:spTree>
    <p:extLst>
      <p:ext uri="{BB962C8B-B14F-4D97-AF65-F5344CB8AC3E}">
        <p14:creationId xmlns:p14="http://schemas.microsoft.com/office/powerpoint/2010/main" val="26109403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2E4A6A-A5A8-482E-A968-D43872D6F226}"/>
              </a:ext>
            </a:extLst>
          </p:cNvPr>
          <p:cNvSpPr txBox="1"/>
          <p:nvPr/>
        </p:nvSpPr>
        <p:spPr>
          <a:xfrm>
            <a:off x="1020727" y="1020726"/>
            <a:ext cx="7868093" cy="923330"/>
          </a:xfrm>
          <a:prstGeom prst="rect">
            <a:avLst/>
          </a:prstGeom>
          <a:noFill/>
        </p:spPr>
        <p:txBody>
          <a:bodyPr wrap="square" rtlCol="0">
            <a:spAutoFit/>
          </a:bodyPr>
          <a:lstStyle/>
          <a:p>
            <a:pPr algn="ctr"/>
            <a:r>
              <a:rPr lang="en-US" sz="5400" dirty="0">
                <a:solidFill>
                  <a:srgbClr val="0070C0"/>
                </a:solidFill>
                <a:latin typeface="Gill Sans MT" panose="020B0502020104020203" pitchFamily="34" charset="0"/>
              </a:rPr>
              <a:t>The Language of Reason</a:t>
            </a:r>
            <a:endParaRPr lang="en-GB" sz="5400" dirty="0">
              <a:solidFill>
                <a:srgbClr val="0070C0"/>
              </a:solidFill>
              <a:latin typeface="Gill Sans MT" panose="020B0502020104020203" pitchFamily="34" charset="0"/>
            </a:endParaRPr>
          </a:p>
        </p:txBody>
      </p:sp>
      <p:sp>
        <p:nvSpPr>
          <p:cNvPr id="3" name="TextBox 2">
            <a:extLst>
              <a:ext uri="{FF2B5EF4-FFF2-40B4-BE49-F238E27FC236}">
                <a16:creationId xmlns:a16="http://schemas.microsoft.com/office/drawing/2014/main" id="{1DB21FB0-7D9D-476D-8251-6FA2AC08DEC2}"/>
              </a:ext>
            </a:extLst>
          </p:cNvPr>
          <p:cNvSpPr txBox="1"/>
          <p:nvPr/>
        </p:nvSpPr>
        <p:spPr>
          <a:xfrm>
            <a:off x="1041992" y="2636874"/>
            <a:ext cx="7868093" cy="8956298"/>
          </a:xfrm>
          <a:prstGeom prst="rect">
            <a:avLst/>
          </a:prstGeom>
          <a:noFill/>
        </p:spPr>
        <p:txBody>
          <a:bodyPr wrap="square" rtlCol="0">
            <a:spAutoFit/>
          </a:bodyPr>
          <a:lstStyle/>
          <a:p>
            <a:r>
              <a:rPr lang="en-US" sz="4800" i="1" dirty="0">
                <a:latin typeface="Gill Sans MT" panose="020B0502020104020203" pitchFamily="34" charset="0"/>
              </a:rPr>
              <a:t>But</a:t>
            </a:r>
          </a:p>
          <a:p>
            <a:r>
              <a:rPr lang="en-US" sz="4800" dirty="0">
                <a:latin typeface="Gill Sans MT" panose="020B0502020104020203" pitchFamily="34" charset="0"/>
              </a:rPr>
              <a:t>(“But at these wages we shall starve.”)</a:t>
            </a:r>
          </a:p>
          <a:p>
            <a:endParaRPr lang="en-US" sz="4800" dirty="0">
              <a:latin typeface="Gill Sans MT" panose="020B0502020104020203" pitchFamily="34" charset="0"/>
            </a:endParaRPr>
          </a:p>
          <a:p>
            <a:r>
              <a:rPr lang="en-US" sz="4800" i="1" dirty="0">
                <a:latin typeface="Gill Sans MT" panose="020B0502020104020203" pitchFamily="34" charset="0"/>
              </a:rPr>
              <a:t>If ... then</a:t>
            </a:r>
          </a:p>
          <a:p>
            <a:r>
              <a:rPr lang="en-US" sz="4800" dirty="0">
                <a:latin typeface="Gill Sans MT" panose="020B0502020104020203" pitchFamily="34" charset="0"/>
              </a:rPr>
              <a:t>(Even: “If you don’t do this we will kill you.”)</a:t>
            </a:r>
          </a:p>
          <a:p>
            <a:endParaRPr lang="en-US" sz="4800" dirty="0">
              <a:latin typeface="Gill Sans MT" panose="020B0502020104020203" pitchFamily="34" charset="0"/>
            </a:endParaRPr>
          </a:p>
          <a:p>
            <a:r>
              <a:rPr lang="en-US" sz="4800" i="1" dirty="0">
                <a:latin typeface="Gill Sans MT" panose="020B0502020104020203" pitchFamily="34" charset="0"/>
              </a:rPr>
              <a:t>Because</a:t>
            </a:r>
          </a:p>
          <a:p>
            <a:r>
              <a:rPr lang="en-US" sz="4800" dirty="0">
                <a:latin typeface="Gill Sans MT" panose="020B0502020104020203" pitchFamily="34" charset="0"/>
              </a:rPr>
              <a:t>(“Because we are stronger than you, we shall win.”)</a:t>
            </a:r>
          </a:p>
          <a:p>
            <a:endParaRPr lang="en-GB" sz="4800" dirty="0">
              <a:latin typeface="Gill Sans MT" panose="020B0502020104020203" pitchFamily="34" charset="0"/>
            </a:endParaRPr>
          </a:p>
        </p:txBody>
      </p:sp>
      <p:sp>
        <p:nvSpPr>
          <p:cNvPr id="4" name="Slide Number Placeholder 3">
            <a:extLst>
              <a:ext uri="{FF2B5EF4-FFF2-40B4-BE49-F238E27FC236}">
                <a16:creationId xmlns:a16="http://schemas.microsoft.com/office/drawing/2014/main" id="{BF661C7E-6A70-47A2-AFFB-19EA3A0814BF}"/>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25</a:t>
            </a:fld>
            <a:endParaRPr lang="en-US">
              <a:solidFill>
                <a:prstClr val="black">
                  <a:tint val="75000"/>
                </a:prstClr>
              </a:solidFill>
            </a:endParaRPr>
          </a:p>
        </p:txBody>
      </p:sp>
    </p:spTree>
    <p:extLst>
      <p:ext uri="{BB962C8B-B14F-4D97-AF65-F5344CB8AC3E}">
        <p14:creationId xmlns:p14="http://schemas.microsoft.com/office/powerpoint/2010/main" val="21680591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2E4A6A-A5A8-482E-A968-D43872D6F226}"/>
              </a:ext>
            </a:extLst>
          </p:cNvPr>
          <p:cNvSpPr txBox="1"/>
          <p:nvPr/>
        </p:nvSpPr>
        <p:spPr>
          <a:xfrm>
            <a:off x="1020727" y="1020726"/>
            <a:ext cx="7868093" cy="923330"/>
          </a:xfrm>
          <a:prstGeom prst="rect">
            <a:avLst/>
          </a:prstGeom>
          <a:noFill/>
        </p:spPr>
        <p:txBody>
          <a:bodyPr wrap="square" rtlCol="0">
            <a:spAutoFit/>
          </a:bodyPr>
          <a:lstStyle/>
          <a:p>
            <a:pPr algn="ctr"/>
            <a:r>
              <a:rPr lang="en-US" sz="5400" dirty="0">
                <a:solidFill>
                  <a:srgbClr val="0070C0"/>
                </a:solidFill>
                <a:latin typeface="Gill Sans MT" panose="020B0502020104020203" pitchFamily="34" charset="0"/>
              </a:rPr>
              <a:t>The Language of Reason</a:t>
            </a:r>
            <a:endParaRPr lang="en-GB" sz="5400" dirty="0">
              <a:solidFill>
                <a:srgbClr val="0070C0"/>
              </a:solidFill>
              <a:latin typeface="Gill Sans MT" panose="020B0502020104020203" pitchFamily="34" charset="0"/>
            </a:endParaRPr>
          </a:p>
        </p:txBody>
      </p:sp>
      <p:sp>
        <p:nvSpPr>
          <p:cNvPr id="3" name="TextBox 2">
            <a:extLst>
              <a:ext uri="{FF2B5EF4-FFF2-40B4-BE49-F238E27FC236}">
                <a16:creationId xmlns:a16="http://schemas.microsoft.com/office/drawing/2014/main" id="{1DB21FB0-7D9D-476D-8251-6FA2AC08DEC2}"/>
              </a:ext>
            </a:extLst>
          </p:cNvPr>
          <p:cNvSpPr txBox="1"/>
          <p:nvPr/>
        </p:nvSpPr>
        <p:spPr>
          <a:xfrm>
            <a:off x="1041992" y="2636874"/>
            <a:ext cx="7868093" cy="8956298"/>
          </a:xfrm>
          <a:prstGeom prst="rect">
            <a:avLst/>
          </a:prstGeom>
          <a:noFill/>
        </p:spPr>
        <p:txBody>
          <a:bodyPr wrap="square" rtlCol="0">
            <a:spAutoFit/>
          </a:bodyPr>
          <a:lstStyle/>
          <a:p>
            <a:r>
              <a:rPr lang="en-US" sz="4800" i="1" dirty="0">
                <a:latin typeface="Gill Sans MT" panose="020B0502020104020203" pitchFamily="34" charset="0"/>
              </a:rPr>
              <a:t>Not necessarily calm</a:t>
            </a:r>
          </a:p>
          <a:p>
            <a:r>
              <a:rPr lang="en-US" sz="4800" dirty="0">
                <a:latin typeface="Gill Sans MT" panose="020B0502020104020203" pitchFamily="34" charset="0"/>
              </a:rPr>
              <a:t>(“But at these wages we shall starve.”)</a:t>
            </a:r>
          </a:p>
          <a:p>
            <a:endParaRPr lang="en-US" sz="4800" dirty="0">
              <a:latin typeface="Gill Sans MT" panose="020B0502020104020203" pitchFamily="34" charset="0"/>
            </a:endParaRPr>
          </a:p>
          <a:p>
            <a:r>
              <a:rPr lang="en-US" sz="4800" i="1" dirty="0">
                <a:latin typeface="Gill Sans MT" panose="020B0502020104020203" pitchFamily="34" charset="0"/>
              </a:rPr>
              <a:t>Not necessarily pleasant</a:t>
            </a:r>
          </a:p>
          <a:p>
            <a:r>
              <a:rPr lang="en-US" sz="4800" dirty="0">
                <a:latin typeface="Gill Sans MT" panose="020B0502020104020203" pitchFamily="34" charset="0"/>
              </a:rPr>
              <a:t>(“If you don’t do this we will kill you.”)</a:t>
            </a:r>
          </a:p>
          <a:p>
            <a:endParaRPr lang="en-US" sz="4800" dirty="0">
              <a:latin typeface="Gill Sans MT" panose="020B0502020104020203" pitchFamily="34" charset="0"/>
            </a:endParaRPr>
          </a:p>
          <a:p>
            <a:r>
              <a:rPr lang="en-US" sz="4800" i="1" dirty="0">
                <a:latin typeface="Gill Sans MT" panose="020B0502020104020203" pitchFamily="34" charset="0"/>
              </a:rPr>
              <a:t>Not necessarily just</a:t>
            </a:r>
          </a:p>
          <a:p>
            <a:r>
              <a:rPr lang="en-US" sz="4800" dirty="0">
                <a:latin typeface="Gill Sans MT" panose="020B0502020104020203" pitchFamily="34" charset="0"/>
              </a:rPr>
              <a:t>(“Because we are stronger than you, we shall win.”)</a:t>
            </a:r>
          </a:p>
          <a:p>
            <a:endParaRPr lang="en-GB" sz="4800" dirty="0">
              <a:latin typeface="Gill Sans MT" panose="020B0502020104020203" pitchFamily="34" charset="0"/>
            </a:endParaRPr>
          </a:p>
        </p:txBody>
      </p:sp>
      <p:sp>
        <p:nvSpPr>
          <p:cNvPr id="4" name="Slide Number Placeholder 3">
            <a:extLst>
              <a:ext uri="{FF2B5EF4-FFF2-40B4-BE49-F238E27FC236}">
                <a16:creationId xmlns:a16="http://schemas.microsoft.com/office/drawing/2014/main" id="{714765AD-CA53-4C0F-B771-3F8F682AEC0F}"/>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26</a:t>
            </a:fld>
            <a:endParaRPr lang="en-US">
              <a:solidFill>
                <a:prstClr val="black">
                  <a:tint val="75000"/>
                </a:prstClr>
              </a:solidFill>
            </a:endParaRPr>
          </a:p>
        </p:txBody>
      </p:sp>
    </p:spTree>
    <p:extLst>
      <p:ext uri="{BB962C8B-B14F-4D97-AF65-F5344CB8AC3E}">
        <p14:creationId xmlns:p14="http://schemas.microsoft.com/office/powerpoint/2010/main" val="23789011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82741"/>
            <a:ext cx="9869522" cy="4524315"/>
          </a:xfrm>
          <a:prstGeom prst="rect">
            <a:avLst/>
          </a:prstGeom>
          <a:noFill/>
        </p:spPr>
        <p:txBody>
          <a:bodyPr wrap="square" rtlCol="0">
            <a:spAutoFit/>
          </a:bodyPr>
          <a:lstStyle/>
          <a:p>
            <a:pPr algn="ctr"/>
            <a:r>
              <a:rPr lang="en-GB" sz="4800" i="1" dirty="0">
                <a:latin typeface="Gill Sans MT" panose="020B0502020104020203" pitchFamily="34" charset="0"/>
              </a:rPr>
              <a:t>Working Assumptions</a:t>
            </a:r>
          </a:p>
          <a:p>
            <a:pPr algn="ctr"/>
            <a:r>
              <a:rPr lang="en-GB" sz="4800" dirty="0">
                <a:latin typeface="Gill Sans MT" panose="020B0502020104020203" pitchFamily="34" charset="0"/>
              </a:rPr>
              <a:t>Violence preceded by anger, rage, fury.</a:t>
            </a:r>
          </a:p>
          <a:p>
            <a:pPr algn="ctr"/>
            <a:r>
              <a:rPr lang="en-GB" sz="4800" dirty="0">
                <a:latin typeface="Gill Sans MT" panose="020B0502020104020203" pitchFamily="34" charset="0"/>
              </a:rPr>
              <a:t>Anger &amp;c. induced by bodily or mental distress </a:t>
            </a:r>
          </a:p>
          <a:p>
            <a:pPr algn="ctr"/>
            <a:r>
              <a:rPr lang="en-GB" sz="4800" dirty="0">
                <a:latin typeface="Gill Sans MT" panose="020B0502020104020203" pitchFamily="34" charset="0"/>
              </a:rPr>
              <a:t>(pain, hunger, drunkenness) </a:t>
            </a:r>
          </a:p>
          <a:p>
            <a:pPr algn="ctr"/>
            <a:r>
              <a:rPr lang="en-GB" sz="4800" dirty="0">
                <a:latin typeface="Gill Sans MT" panose="020B0502020104020203" pitchFamily="34" charset="0"/>
              </a:rPr>
              <a:t>or provoked by insults.</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52892"/>
          <a:stretch/>
        </p:blipFill>
        <p:spPr>
          <a:xfrm>
            <a:off x="5486399" y="326800"/>
            <a:ext cx="4086195" cy="2644719"/>
          </a:xfrm>
          <a:prstGeom prst="rect">
            <a:avLst/>
          </a:prstGeom>
        </p:spPr>
      </p:pic>
      <p:sp>
        <p:nvSpPr>
          <p:cNvPr id="5" name="TextBox 4"/>
          <p:cNvSpPr txBox="1"/>
          <p:nvPr/>
        </p:nvSpPr>
        <p:spPr>
          <a:xfrm>
            <a:off x="198348" y="1739576"/>
            <a:ext cx="9509303" cy="6278642"/>
          </a:xfrm>
          <a:prstGeom prst="rect">
            <a:avLst/>
          </a:prstGeom>
          <a:noFill/>
        </p:spPr>
        <p:txBody>
          <a:bodyPr wrap="square" rtlCol="0">
            <a:spAutoFit/>
          </a:bodyPr>
          <a:lstStyle/>
          <a:p>
            <a:pPr lvl="0"/>
            <a:r>
              <a:rPr lang="en-GB" sz="9600" dirty="0">
                <a:solidFill>
                  <a:srgbClr val="0070C0"/>
                </a:solidFill>
                <a:latin typeface="Gill Sans MT" panose="020B0502020104020203" pitchFamily="34" charset="0"/>
              </a:rPr>
              <a:t>Back to</a:t>
            </a:r>
          </a:p>
          <a:p>
            <a:pPr lvl="0"/>
            <a:r>
              <a:rPr lang="en-GB" sz="9600" dirty="0">
                <a:solidFill>
                  <a:srgbClr val="0070C0"/>
                </a:solidFill>
                <a:latin typeface="Gill Sans MT" panose="020B0502020104020203" pitchFamily="34" charset="0"/>
              </a:rPr>
              <a:t>the Analysis. </a:t>
            </a:r>
          </a:p>
          <a:p>
            <a:pPr lvl="0"/>
            <a:r>
              <a:rPr lang="en-GB" sz="9600" dirty="0">
                <a:solidFill>
                  <a:srgbClr val="0070C0"/>
                </a:solidFill>
                <a:latin typeface="Gill Sans MT" panose="020B0502020104020203" pitchFamily="34" charset="0"/>
              </a:rPr>
              <a:t>Why this Transformation?</a:t>
            </a:r>
            <a:r>
              <a:rPr lang="en-GB" sz="5400" dirty="0">
                <a:solidFill>
                  <a:srgbClr val="0070C0"/>
                </a:solidFill>
                <a:latin typeface="Gill Sans MT" panose="020B0502020104020203" pitchFamily="34" charset="0"/>
              </a:rPr>
              <a:t> </a:t>
            </a:r>
          </a:p>
          <a:p>
            <a:endParaRPr lang="en-GB" dirty="0"/>
          </a:p>
        </p:txBody>
      </p:sp>
      <p:sp>
        <p:nvSpPr>
          <p:cNvPr id="4" name="Slide Number Placeholder 3">
            <a:extLst>
              <a:ext uri="{FF2B5EF4-FFF2-40B4-BE49-F238E27FC236}">
                <a16:creationId xmlns:a16="http://schemas.microsoft.com/office/drawing/2014/main" id="{16CB83C2-28AD-4900-BD9F-D7042D9C07C4}"/>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27</a:t>
            </a:fld>
            <a:endParaRPr lang="en-US">
              <a:solidFill>
                <a:prstClr val="black">
                  <a:tint val="75000"/>
                </a:prstClr>
              </a:solidFill>
            </a:endParaRPr>
          </a:p>
        </p:txBody>
      </p:sp>
    </p:spTree>
    <p:extLst>
      <p:ext uri="{BB962C8B-B14F-4D97-AF65-F5344CB8AC3E}">
        <p14:creationId xmlns:p14="http://schemas.microsoft.com/office/powerpoint/2010/main" val="38591716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llustratedLondonNews1893Sep16DFrontCoverSoupKitchen.pdf - Adobe Acrobat Reader DC"/>
          <p:cNvPicPr>
            <a:picLocks noChangeAspect="1"/>
          </p:cNvPicPr>
          <p:nvPr/>
        </p:nvPicPr>
        <p:blipFill rotWithShape="1">
          <a:blip r:embed="rId3">
            <a:extLst>
              <a:ext uri="{28A0092B-C50C-407E-A947-70E740481C1C}">
                <a14:useLocalDpi xmlns:a14="http://schemas.microsoft.com/office/drawing/2010/main" val="0"/>
              </a:ext>
            </a:extLst>
          </a:blip>
          <a:srcRect l="26334" t="17444" r="44345"/>
          <a:stretch/>
        </p:blipFill>
        <p:spPr>
          <a:xfrm>
            <a:off x="1726702" y="2469064"/>
            <a:ext cx="7021903" cy="10643494"/>
          </a:xfrm>
          <a:prstGeom prst="rect">
            <a:avLst/>
          </a:prstGeom>
        </p:spPr>
      </p:pic>
      <p:sp>
        <p:nvSpPr>
          <p:cNvPr id="6" name="TextBox 5"/>
          <p:cNvSpPr txBox="1"/>
          <p:nvPr/>
        </p:nvSpPr>
        <p:spPr>
          <a:xfrm>
            <a:off x="2533426" y="570220"/>
            <a:ext cx="5408456" cy="1569660"/>
          </a:xfrm>
          <a:prstGeom prst="rect">
            <a:avLst/>
          </a:prstGeom>
          <a:noFill/>
          <a:ln w="38100">
            <a:noFill/>
          </a:ln>
        </p:spPr>
        <p:txBody>
          <a:bodyPr wrap="square" rtlCol="0">
            <a:spAutoFit/>
          </a:bodyPr>
          <a:lstStyle/>
          <a:p>
            <a:pPr algn="ctr"/>
            <a:r>
              <a:rPr lang="en-GB" sz="9600" dirty="0">
                <a:solidFill>
                  <a:srgbClr val="0070C0"/>
                </a:solidFill>
                <a:latin typeface="Gill Sans MT" panose="020B0502020104020203" pitchFamily="34" charset="0"/>
              </a:rPr>
              <a:t>Hunger?</a:t>
            </a:r>
          </a:p>
        </p:txBody>
      </p:sp>
      <p:sp>
        <p:nvSpPr>
          <p:cNvPr id="2" name="Slide Number Placeholder 1">
            <a:extLst>
              <a:ext uri="{FF2B5EF4-FFF2-40B4-BE49-F238E27FC236}">
                <a16:creationId xmlns:a16="http://schemas.microsoft.com/office/drawing/2014/main" id="{A7097709-BD29-4525-B8A5-CA4669935368}"/>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28</a:t>
            </a:fld>
            <a:endParaRPr lang="en-US">
              <a:solidFill>
                <a:prstClr val="black">
                  <a:tint val="75000"/>
                </a:prstClr>
              </a:solidFill>
            </a:endParaRPr>
          </a:p>
        </p:txBody>
      </p:sp>
    </p:spTree>
    <p:extLst>
      <p:ext uri="{BB962C8B-B14F-4D97-AF65-F5344CB8AC3E}">
        <p14:creationId xmlns:p14="http://schemas.microsoft.com/office/powerpoint/2010/main" val="35178992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53278"/>
            <a:ext cx="9905999" cy="2800767"/>
          </a:xfrm>
          <a:prstGeom prst="rect">
            <a:avLst/>
          </a:prstGeom>
          <a:noFill/>
        </p:spPr>
        <p:txBody>
          <a:bodyPr wrap="square" rtlCol="0">
            <a:spAutoFit/>
          </a:bodyPr>
          <a:lstStyle/>
          <a:p>
            <a:pPr lvl="0" algn="ctr"/>
            <a:r>
              <a:rPr lang="en-GB" sz="5400" dirty="0">
                <a:solidFill>
                  <a:srgbClr val="0070C0"/>
                </a:solidFill>
                <a:latin typeface="Gill Sans MT" panose="020B0502020104020203" pitchFamily="34" charset="0"/>
              </a:rPr>
              <a:t>David Nicoll, </a:t>
            </a:r>
            <a:r>
              <a:rPr lang="en-GB" sz="5400" i="1" dirty="0">
                <a:solidFill>
                  <a:srgbClr val="0070C0"/>
                </a:solidFill>
                <a:latin typeface="Gill Sans MT" panose="020B0502020104020203" pitchFamily="34" charset="0"/>
              </a:rPr>
              <a:t>Bullets for Bread, </a:t>
            </a:r>
            <a:r>
              <a:rPr lang="en-GB" sz="5400" dirty="0">
                <a:solidFill>
                  <a:srgbClr val="0070C0"/>
                </a:solidFill>
                <a:latin typeface="Gill Sans MT" panose="020B0502020104020203" pitchFamily="34" charset="0"/>
              </a:rPr>
              <a:t>1895 </a:t>
            </a:r>
          </a:p>
          <a:p>
            <a:pPr lvl="0"/>
            <a:endParaRPr lang="en-GB" sz="2400" dirty="0">
              <a:solidFill>
                <a:prstClr val="black"/>
              </a:solidFill>
              <a:latin typeface="Gill Sans MT" panose="020B0502020104020203" pitchFamily="34" charset="0"/>
            </a:endParaRPr>
          </a:p>
          <a:p>
            <a:pPr lvl="0" algn="ctr"/>
            <a:r>
              <a:rPr lang="en-GB" sz="4000" dirty="0">
                <a:solidFill>
                  <a:prstClr val="black"/>
                </a:solidFill>
                <a:latin typeface="Gill Sans MT" panose="020B0502020104020203" pitchFamily="34" charset="0"/>
              </a:rPr>
              <a:t>Crowds are ‘starving’, ‘famished’, ‘driven mad with hunger’.</a:t>
            </a:r>
            <a:endParaRPr lang="en-GB" sz="2400" dirty="0">
              <a:solidFill>
                <a:prstClr val="black"/>
              </a:solidFill>
              <a:latin typeface="Gill Sans MT" panose="020B0502020104020203" pitchFamily="34" charset="0"/>
            </a:endParaRPr>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64" y="3574474"/>
            <a:ext cx="10003035" cy="7515578"/>
          </a:xfrm>
          <a:prstGeom prst="rect">
            <a:avLst/>
          </a:prstGeom>
        </p:spPr>
      </p:pic>
      <p:sp>
        <p:nvSpPr>
          <p:cNvPr id="3" name="TextBox 2"/>
          <p:cNvSpPr txBox="1"/>
          <p:nvPr/>
        </p:nvSpPr>
        <p:spPr>
          <a:xfrm>
            <a:off x="665018" y="11178958"/>
            <a:ext cx="8645236" cy="1754326"/>
          </a:xfrm>
          <a:prstGeom prst="rect">
            <a:avLst/>
          </a:prstGeom>
          <a:noFill/>
        </p:spPr>
        <p:txBody>
          <a:bodyPr wrap="square" rtlCol="0">
            <a:spAutoFit/>
          </a:bodyPr>
          <a:lstStyle/>
          <a:p>
            <a:pPr algn="ctr"/>
            <a:r>
              <a:rPr lang="en-GB" sz="3600" dirty="0">
                <a:latin typeface="Gill Sans MT" panose="020B0502020104020203" pitchFamily="34" charset="0"/>
              </a:rPr>
              <a:t>Children waiting at the soup-kitchen at Ince, nr. Wigan, Lancashire, </a:t>
            </a:r>
            <a:r>
              <a:rPr lang="en-GB" sz="3600" i="1" dirty="0">
                <a:latin typeface="Gill Sans MT" panose="020B0502020104020203" pitchFamily="34" charset="0"/>
              </a:rPr>
              <a:t>Illustrated London News,</a:t>
            </a:r>
            <a:r>
              <a:rPr lang="en-GB" sz="3600" dirty="0">
                <a:latin typeface="Gill Sans MT" panose="020B0502020104020203" pitchFamily="34" charset="0"/>
              </a:rPr>
              <a:t> 30 September, 1893.</a:t>
            </a:r>
          </a:p>
        </p:txBody>
      </p:sp>
      <p:sp>
        <p:nvSpPr>
          <p:cNvPr id="5" name="Slide Number Placeholder 4">
            <a:extLst>
              <a:ext uri="{FF2B5EF4-FFF2-40B4-BE49-F238E27FC236}">
                <a16:creationId xmlns:a16="http://schemas.microsoft.com/office/drawing/2014/main" id="{FB86A157-AB3E-49C8-AF84-D2629C25E52F}"/>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29</a:t>
            </a:fld>
            <a:endParaRPr lang="en-US">
              <a:solidFill>
                <a:prstClr val="black">
                  <a:tint val="75000"/>
                </a:prstClr>
              </a:solidFill>
            </a:endParaRPr>
          </a:p>
        </p:txBody>
      </p:sp>
    </p:spTree>
    <p:extLst>
      <p:ext uri="{BB962C8B-B14F-4D97-AF65-F5344CB8AC3E}">
        <p14:creationId xmlns:p14="http://schemas.microsoft.com/office/powerpoint/2010/main" val="17755773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2354" y="654012"/>
            <a:ext cx="8606118" cy="12464951"/>
          </a:xfrm>
          <a:prstGeom prst="rect">
            <a:avLst/>
          </a:prstGeom>
          <a:noFill/>
        </p:spPr>
        <p:txBody>
          <a:bodyPr wrap="square" rtlCol="0">
            <a:spAutoFit/>
          </a:bodyPr>
          <a:lstStyle/>
          <a:p>
            <a:pPr algn="ctr"/>
            <a:r>
              <a:rPr lang="en-GB" sz="4800" dirty="0">
                <a:solidFill>
                  <a:schemeClr val="accent1"/>
                </a:solidFill>
                <a:latin typeface="Gill Sans MT" panose="020B0502020104020203" pitchFamily="34" charset="0"/>
              </a:rPr>
              <a:t>Sam Wood, </a:t>
            </a:r>
            <a:r>
              <a:rPr lang="en-GB" sz="4800" i="1" dirty="0">
                <a:solidFill>
                  <a:schemeClr val="accent1"/>
                </a:solidFill>
                <a:latin typeface="Gill Sans MT" panose="020B0502020104020203" pitchFamily="34" charset="0"/>
              </a:rPr>
              <a:t>The Battle of ’93</a:t>
            </a:r>
          </a:p>
          <a:p>
            <a:pPr algn="ctr"/>
            <a:endParaRPr lang="en-GB" sz="2400" dirty="0">
              <a:solidFill>
                <a:schemeClr val="accent1"/>
              </a:solidFill>
              <a:latin typeface="Gill Sans MT" panose="020B0502020104020203" pitchFamily="34" charset="0"/>
            </a:endParaRPr>
          </a:p>
          <a:p>
            <a:pPr algn="just"/>
            <a:r>
              <a:rPr lang="en-GB" sz="4000" dirty="0">
                <a:solidFill>
                  <a:schemeClr val="accent1">
                    <a:lumMod val="50000"/>
                  </a:schemeClr>
                </a:solidFill>
                <a:latin typeface="Gill Sans MT" panose="020B0502020104020203" pitchFamily="34" charset="0"/>
              </a:rPr>
              <a:t>‘[E]very day many were brought face to face with starvation’.</a:t>
            </a:r>
          </a:p>
          <a:p>
            <a:pPr algn="just"/>
            <a:endParaRPr lang="en-GB" sz="2400" dirty="0">
              <a:solidFill>
                <a:schemeClr val="accent1">
                  <a:lumMod val="50000"/>
                </a:schemeClr>
              </a:solidFill>
              <a:latin typeface="Gill Sans MT" panose="020B0502020104020203" pitchFamily="34" charset="0"/>
            </a:endParaRPr>
          </a:p>
          <a:p>
            <a:pPr algn="just"/>
            <a:r>
              <a:rPr lang="en-GB" sz="4000" dirty="0">
                <a:solidFill>
                  <a:schemeClr val="accent1">
                    <a:lumMod val="50000"/>
                  </a:schemeClr>
                </a:solidFill>
                <a:latin typeface="Gill Sans MT" panose="020B0502020104020203" pitchFamily="34" charset="0"/>
              </a:rPr>
              <a:t>Men saw that they were to be starved into submission ‘whereupon a spirit of hostility at once rose up in their midst’.</a:t>
            </a:r>
          </a:p>
          <a:p>
            <a:endParaRPr lang="en-GB" sz="4000" dirty="0">
              <a:solidFill>
                <a:schemeClr val="accent1">
                  <a:lumMod val="50000"/>
                </a:schemeClr>
              </a:solidFill>
              <a:latin typeface="Gill Sans MT" panose="020B0502020104020203" pitchFamily="34" charset="0"/>
            </a:endParaRPr>
          </a:p>
          <a:p>
            <a:pPr algn="ctr"/>
            <a:r>
              <a:rPr lang="en-GB" sz="4400" i="1" dirty="0">
                <a:solidFill>
                  <a:schemeClr val="accent1"/>
                </a:solidFill>
                <a:latin typeface="Gill Sans MT" panose="020B0502020104020203" pitchFamily="34" charset="0"/>
              </a:rPr>
              <a:t>The</a:t>
            </a:r>
            <a:r>
              <a:rPr lang="en-GB" sz="4400" dirty="0">
                <a:solidFill>
                  <a:schemeClr val="accent1"/>
                </a:solidFill>
                <a:latin typeface="Gill Sans MT" panose="020B0502020104020203" pitchFamily="34" charset="0"/>
              </a:rPr>
              <a:t> </a:t>
            </a:r>
            <a:r>
              <a:rPr lang="en-GB" sz="4400" i="1" dirty="0">
                <a:solidFill>
                  <a:schemeClr val="accent1"/>
                </a:solidFill>
                <a:latin typeface="Gill Sans MT" panose="020B0502020104020203" pitchFamily="34" charset="0"/>
              </a:rPr>
              <a:t>Manchester Guardian: </a:t>
            </a:r>
          </a:p>
          <a:p>
            <a:pPr algn="just"/>
            <a:r>
              <a:rPr lang="en-GB" sz="4000" dirty="0">
                <a:solidFill>
                  <a:schemeClr val="accent1">
                    <a:lumMod val="50000"/>
                  </a:schemeClr>
                </a:solidFill>
                <a:latin typeface="Gill Sans MT" panose="020B0502020104020203" pitchFamily="34" charset="0"/>
              </a:rPr>
              <a:t>The van of the attack on Ackton Hall Colliery ‘was composed of women, who urged on the men with a kind of feminine savagery, made more eager by hunger and a brooding over their supposed wrongs’ (11 September 1893).</a:t>
            </a:r>
          </a:p>
          <a:p>
            <a:pPr algn="just"/>
            <a:endParaRPr lang="en-GB" sz="4000" dirty="0">
              <a:latin typeface="Gill Sans MT" panose="020B0502020104020203" pitchFamily="34" charset="0"/>
            </a:endParaRPr>
          </a:p>
          <a:p>
            <a:pPr algn="ctr"/>
            <a:r>
              <a:rPr lang="en-GB" sz="4000" dirty="0">
                <a:solidFill>
                  <a:schemeClr val="accent1"/>
                </a:solidFill>
                <a:latin typeface="Gill Sans MT" panose="020B0502020104020203" pitchFamily="34" charset="0"/>
              </a:rPr>
              <a:t>Bodily injury and the humiliation of begging, charity.</a:t>
            </a:r>
          </a:p>
          <a:p>
            <a:pPr algn="just"/>
            <a:endParaRPr lang="en-GB" sz="4000" dirty="0">
              <a:latin typeface="Gill Sans MT" panose="020B0502020104020203" pitchFamily="34" charset="0"/>
            </a:endParaRPr>
          </a:p>
        </p:txBody>
      </p:sp>
      <p:sp>
        <p:nvSpPr>
          <p:cNvPr id="3" name="Slide Number Placeholder 2">
            <a:extLst>
              <a:ext uri="{FF2B5EF4-FFF2-40B4-BE49-F238E27FC236}">
                <a16:creationId xmlns:a16="http://schemas.microsoft.com/office/drawing/2014/main" id="{4E3AF86A-6D21-48CB-9DD4-61319B507506}"/>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30</a:t>
            </a:fld>
            <a:endParaRPr lang="en-US">
              <a:solidFill>
                <a:prstClr val="black">
                  <a:tint val="75000"/>
                </a:prstClr>
              </a:solidFill>
            </a:endParaRPr>
          </a:p>
        </p:txBody>
      </p:sp>
    </p:spTree>
    <p:extLst>
      <p:ext uri="{BB962C8B-B14F-4D97-AF65-F5344CB8AC3E}">
        <p14:creationId xmlns:p14="http://schemas.microsoft.com/office/powerpoint/2010/main" val="22933713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b="2249"/>
          <a:stretch/>
        </p:blipFill>
        <p:spPr>
          <a:xfrm>
            <a:off x="53788" y="36886"/>
            <a:ext cx="9796254" cy="11500690"/>
          </a:xfrm>
          <a:prstGeom prst="rect">
            <a:avLst/>
          </a:prstGeom>
        </p:spPr>
      </p:pic>
      <p:sp>
        <p:nvSpPr>
          <p:cNvPr id="2" name="Title 1"/>
          <p:cNvSpPr>
            <a:spLocks noGrp="1"/>
          </p:cNvSpPr>
          <p:nvPr>
            <p:ph type="ctrTitle"/>
          </p:nvPr>
        </p:nvSpPr>
        <p:spPr>
          <a:xfrm>
            <a:off x="1282953" y="968190"/>
            <a:ext cx="6841331" cy="9466729"/>
          </a:xfrm>
        </p:spPr>
        <p:txBody>
          <a:bodyPr>
            <a:normAutofit fontScale="90000"/>
          </a:bodyPr>
          <a:lstStyle/>
          <a:p>
            <a:br>
              <a:rPr lang="en-GB" dirty="0">
                <a:latin typeface="Gill Sans MT" pitchFamily="34" charset="0"/>
              </a:rPr>
            </a:br>
            <a:br>
              <a:rPr lang="en-GB" dirty="0">
                <a:latin typeface="Gill Sans MT" pitchFamily="34" charset="0"/>
              </a:rPr>
            </a:br>
            <a:r>
              <a:rPr lang="en-GB" dirty="0">
                <a:latin typeface="Gill Sans MT" pitchFamily="34" charset="0"/>
              </a:rPr>
              <a:t>From </a:t>
            </a:r>
            <a:br>
              <a:rPr lang="en-GB" dirty="0">
                <a:latin typeface="Gill Sans MT" pitchFamily="34" charset="0"/>
              </a:rPr>
            </a:br>
            <a:r>
              <a:rPr lang="en-GB" i="1" dirty="0">
                <a:latin typeface="Gill Sans MT" pitchFamily="34" charset="0"/>
              </a:rPr>
              <a:t>Amicable Understanding</a:t>
            </a:r>
            <a:r>
              <a:rPr lang="en-GB" dirty="0">
                <a:latin typeface="Gill Sans MT" pitchFamily="34" charset="0"/>
              </a:rPr>
              <a:t> to </a:t>
            </a:r>
            <a:br>
              <a:rPr lang="en-GB" dirty="0">
                <a:latin typeface="Gill Sans MT" pitchFamily="34" charset="0"/>
              </a:rPr>
            </a:br>
            <a:r>
              <a:rPr lang="en-GB" i="1" dirty="0">
                <a:latin typeface="Gill Sans MT" pitchFamily="34" charset="0"/>
              </a:rPr>
              <a:t>Tear him from Limb to Limb</a:t>
            </a:r>
            <a:r>
              <a:rPr lang="en-GB" dirty="0">
                <a:latin typeface="Gill Sans MT" pitchFamily="34" charset="0"/>
              </a:rPr>
              <a:t>!</a:t>
            </a:r>
            <a:br>
              <a:rPr lang="en-GB" dirty="0">
                <a:latin typeface="Gill Sans MT" pitchFamily="34" charset="0"/>
              </a:rPr>
            </a:br>
            <a:br>
              <a:rPr lang="en-GB" sz="2700" dirty="0">
                <a:latin typeface="Gill Sans MT" pitchFamily="34" charset="0"/>
              </a:rPr>
            </a:br>
            <a:r>
              <a:rPr lang="en-GB" dirty="0">
                <a:latin typeface="Gill Sans MT" pitchFamily="34" charset="0"/>
              </a:rPr>
              <a:t>Anger &amp; Reason in the English Coal Lock-out of 1893</a:t>
            </a:r>
            <a:br>
              <a:rPr lang="en-GB" dirty="0">
                <a:latin typeface="Gill Sans MT" pitchFamily="34" charset="0"/>
              </a:rPr>
            </a:br>
            <a:br>
              <a:rPr lang="en-GB" dirty="0">
                <a:latin typeface="Gill Sans MT" pitchFamily="34" charset="0"/>
              </a:rPr>
            </a:br>
            <a:br>
              <a:rPr lang="en-GB" dirty="0">
                <a:latin typeface="Gill Sans MT" pitchFamily="34" charset="0"/>
              </a:rPr>
            </a:br>
            <a:br>
              <a:rPr lang="en-GB" dirty="0">
                <a:latin typeface="Gill Sans MT" pitchFamily="34" charset="0"/>
              </a:rPr>
            </a:br>
            <a:br>
              <a:rPr lang="en-GB" dirty="0">
                <a:solidFill>
                  <a:srgbClr val="3333CC"/>
                </a:solidFill>
                <a:latin typeface="Gill Sans MT" pitchFamily="34" charset="0"/>
              </a:rPr>
            </a:br>
            <a:br>
              <a:rPr lang="en-GB" sz="4000" dirty="0">
                <a:latin typeface="Gill Sans MT" pitchFamily="34" charset="0"/>
              </a:rPr>
            </a:br>
            <a:br>
              <a:rPr lang="en-GB" dirty="0">
                <a:solidFill>
                  <a:srgbClr val="3333CC"/>
                </a:solidFill>
                <a:latin typeface="Gill Sans MT" pitchFamily="34" charset="0"/>
              </a:rPr>
            </a:br>
            <a:endParaRPr lang="en-US" dirty="0">
              <a:solidFill>
                <a:srgbClr val="3333CC"/>
              </a:solidFill>
              <a:latin typeface="Gill Sans MT" pitchFamily="34" charset="0"/>
            </a:endParaRPr>
          </a:p>
        </p:txBody>
      </p:sp>
      <p:sp>
        <p:nvSpPr>
          <p:cNvPr id="6" name="TextBox 5"/>
          <p:cNvSpPr txBox="1"/>
          <p:nvPr/>
        </p:nvSpPr>
        <p:spPr>
          <a:xfrm>
            <a:off x="268940" y="11725837"/>
            <a:ext cx="9412941" cy="1754326"/>
          </a:xfrm>
          <a:prstGeom prst="rect">
            <a:avLst/>
          </a:prstGeom>
          <a:noFill/>
        </p:spPr>
        <p:txBody>
          <a:bodyPr wrap="square" rtlCol="0">
            <a:spAutoFit/>
          </a:bodyPr>
          <a:lstStyle/>
          <a:p>
            <a:pPr algn="ctr"/>
            <a:r>
              <a:rPr lang="en-GB" sz="3600" dirty="0">
                <a:latin typeface="Gill Sans MT" pitchFamily="34" charset="0"/>
              </a:rPr>
              <a:t>Quentin Outram,  University of Leeds, UK</a:t>
            </a:r>
            <a:br>
              <a:rPr lang="en-GB" sz="3600" dirty="0">
                <a:latin typeface="Gill Sans MT" pitchFamily="34" charset="0"/>
              </a:rPr>
            </a:br>
            <a:r>
              <a:rPr lang="en-GB" sz="3600" dirty="0">
                <a:latin typeface="Gill Sans MT" pitchFamily="34" charset="0"/>
              </a:rPr>
              <a:t>qo@lubs.leeds.ac.uk</a:t>
            </a:r>
            <a:br>
              <a:rPr lang="en-GB" sz="3600" b="1" dirty="0">
                <a:latin typeface="Gill Sans MT" pitchFamily="34" charset="0"/>
              </a:rPr>
            </a:br>
            <a:endParaRPr lang="en-GB" sz="3600" b="1" dirty="0"/>
          </a:p>
        </p:txBody>
      </p:sp>
    </p:spTree>
    <p:extLst>
      <p:ext uri="{BB962C8B-B14F-4D97-AF65-F5344CB8AC3E}">
        <p14:creationId xmlns:p14="http://schemas.microsoft.com/office/powerpoint/2010/main" val="27618356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F704BE3-8982-4F78-9A87-BADFDEA05698}"/>
              </a:ext>
            </a:extLst>
          </p:cNvPr>
          <p:cNvSpPr txBox="1"/>
          <p:nvPr/>
        </p:nvSpPr>
        <p:spPr>
          <a:xfrm>
            <a:off x="640080" y="449809"/>
            <a:ext cx="8723376" cy="3046988"/>
          </a:xfrm>
          <a:prstGeom prst="rect">
            <a:avLst/>
          </a:prstGeom>
          <a:noFill/>
        </p:spPr>
        <p:txBody>
          <a:bodyPr wrap="square" rtlCol="0">
            <a:spAutoFit/>
          </a:bodyPr>
          <a:lstStyle/>
          <a:p>
            <a:pPr algn="ctr"/>
            <a:r>
              <a:rPr lang="en-US" sz="9600" dirty="0">
                <a:solidFill>
                  <a:srgbClr val="0070C0"/>
                </a:solidFill>
                <a:latin typeface="Gill Sans MT" panose="020B0502020104020203" pitchFamily="34" charset="0"/>
              </a:rPr>
              <a:t>INSULTS</a:t>
            </a:r>
          </a:p>
          <a:p>
            <a:pPr algn="ctr"/>
            <a:r>
              <a:rPr lang="en-US" sz="9600" dirty="0">
                <a:solidFill>
                  <a:srgbClr val="0070C0"/>
                </a:solidFill>
                <a:latin typeface="Gill Sans MT" panose="020B0502020104020203" pitchFamily="34" charset="0"/>
              </a:rPr>
              <a:t>&amp; Provocations</a:t>
            </a:r>
            <a:endParaRPr lang="en-GB" sz="9600" dirty="0">
              <a:solidFill>
                <a:srgbClr val="0070C0"/>
              </a:solidFill>
              <a:latin typeface="Gill Sans MT" panose="020B0502020104020203" pitchFamily="34" charset="0"/>
            </a:endParaRPr>
          </a:p>
        </p:txBody>
      </p:sp>
      <p:sp>
        <p:nvSpPr>
          <p:cNvPr id="3" name="TextBox 2">
            <a:extLst>
              <a:ext uri="{FF2B5EF4-FFF2-40B4-BE49-F238E27FC236}">
                <a16:creationId xmlns:a16="http://schemas.microsoft.com/office/drawing/2014/main" id="{C632CC01-A3DA-4954-98BF-F43F988A8BE0}"/>
              </a:ext>
            </a:extLst>
          </p:cNvPr>
          <p:cNvSpPr txBox="1"/>
          <p:nvPr/>
        </p:nvSpPr>
        <p:spPr>
          <a:xfrm>
            <a:off x="603504" y="11283696"/>
            <a:ext cx="8631936" cy="1298448"/>
          </a:xfrm>
          <a:prstGeom prst="rect">
            <a:avLst/>
          </a:prstGeom>
          <a:noFill/>
        </p:spPr>
        <p:txBody>
          <a:bodyPr wrap="square" rtlCol="0">
            <a:spAutoFit/>
          </a:bodyPr>
          <a:lstStyle/>
          <a:p>
            <a:endParaRPr lang="en-GB" dirty="0"/>
          </a:p>
        </p:txBody>
      </p:sp>
      <p:pic>
        <p:nvPicPr>
          <p:cNvPr id="5" name="Picture 4" descr="A picture containing building, outdoor, person, ground&#10;&#10;Description automatically generated">
            <a:extLst>
              <a:ext uri="{FF2B5EF4-FFF2-40B4-BE49-F238E27FC236}">
                <a16:creationId xmlns:a16="http://schemas.microsoft.com/office/drawing/2014/main" id="{F3F56D25-7024-48CD-85A7-32B0C6509158}"/>
              </a:ext>
            </a:extLst>
          </p:cNvPr>
          <p:cNvPicPr>
            <a:picLocks noChangeAspect="1"/>
          </p:cNvPicPr>
          <p:nvPr/>
        </p:nvPicPr>
        <p:blipFill rotWithShape="1">
          <a:blip r:embed="rId3">
            <a:extLst>
              <a:ext uri="{28A0092B-C50C-407E-A947-70E740481C1C}">
                <a14:useLocalDpi xmlns:a14="http://schemas.microsoft.com/office/drawing/2010/main" val="0"/>
              </a:ext>
            </a:extLst>
          </a:blip>
          <a:srcRect l="23932" t="11119" r="25889"/>
          <a:stretch/>
        </p:blipFill>
        <p:spPr>
          <a:xfrm>
            <a:off x="1225686" y="3924811"/>
            <a:ext cx="7412476" cy="9283189"/>
          </a:xfrm>
          <a:prstGeom prst="rect">
            <a:avLst/>
          </a:prstGeom>
        </p:spPr>
      </p:pic>
      <p:sp>
        <p:nvSpPr>
          <p:cNvPr id="4" name="Slide Number Placeholder 3">
            <a:extLst>
              <a:ext uri="{FF2B5EF4-FFF2-40B4-BE49-F238E27FC236}">
                <a16:creationId xmlns:a16="http://schemas.microsoft.com/office/drawing/2014/main" id="{5C4E65F1-0291-445C-BB47-9DEF3416069F}"/>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32</a:t>
            </a:fld>
            <a:endParaRPr lang="en-US">
              <a:solidFill>
                <a:prstClr val="black">
                  <a:tint val="75000"/>
                </a:prstClr>
              </a:solidFill>
            </a:endParaRPr>
          </a:p>
        </p:txBody>
      </p:sp>
    </p:spTree>
    <p:extLst>
      <p:ext uri="{BB962C8B-B14F-4D97-AF65-F5344CB8AC3E}">
        <p14:creationId xmlns:p14="http://schemas.microsoft.com/office/powerpoint/2010/main" val="2561136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69818" y="860612"/>
            <a:ext cx="8285018" cy="3139321"/>
          </a:xfrm>
          <a:prstGeom prst="rect">
            <a:avLst/>
          </a:prstGeom>
          <a:noFill/>
        </p:spPr>
        <p:txBody>
          <a:bodyPr wrap="square" rtlCol="0">
            <a:spAutoFit/>
          </a:bodyPr>
          <a:lstStyle/>
          <a:p>
            <a:pPr algn="ctr"/>
            <a:r>
              <a:rPr lang="en-GB" sz="5400" dirty="0">
                <a:solidFill>
                  <a:schemeClr val="accent1"/>
                </a:solidFill>
                <a:latin typeface="Gill Sans MT" panose="020B0502020104020203" pitchFamily="34" charset="0"/>
              </a:rPr>
              <a:t>‘Provocations’ by </a:t>
            </a:r>
          </a:p>
          <a:p>
            <a:pPr algn="ctr"/>
            <a:r>
              <a:rPr lang="en-GB" sz="5400" dirty="0">
                <a:solidFill>
                  <a:schemeClr val="accent1"/>
                </a:solidFill>
                <a:latin typeface="Gill Sans MT" panose="020B0502020104020203" pitchFamily="34" charset="0"/>
              </a:rPr>
              <a:t>Strike Breakers, ‘Blacklegs’</a:t>
            </a:r>
          </a:p>
          <a:p>
            <a:pPr algn="ctr"/>
            <a:r>
              <a:rPr lang="en-GB" sz="3600" dirty="0">
                <a:latin typeface="Gill Sans MT" panose="020B0502020104020203" pitchFamily="34" charset="0"/>
              </a:rPr>
              <a:t>Dewsbury, 31 July, 1 August: </a:t>
            </a:r>
          </a:p>
          <a:p>
            <a:pPr algn="ctr"/>
            <a:endParaRPr lang="en-GB" sz="5400" dirty="0">
              <a:solidFill>
                <a:schemeClr val="accent1"/>
              </a:solidFill>
              <a:latin typeface="Gill Sans MT" panose="020B0502020104020203" pitchFamily="34" charset="0"/>
            </a:endParaRPr>
          </a:p>
        </p:txBody>
      </p:sp>
      <p:sp>
        <p:nvSpPr>
          <p:cNvPr id="4" name="TextBox 3"/>
          <p:cNvSpPr txBox="1"/>
          <p:nvPr/>
        </p:nvSpPr>
        <p:spPr>
          <a:xfrm>
            <a:off x="1317812" y="4007224"/>
            <a:ext cx="7342094" cy="6051176"/>
          </a:xfrm>
          <a:prstGeom prst="rect">
            <a:avLst/>
          </a:prstGeom>
          <a:noFill/>
        </p:spPr>
        <p:txBody>
          <a:bodyPr wrap="square" rtlCol="0">
            <a:spAutoFit/>
          </a:bodyPr>
          <a:lstStyle/>
          <a:p>
            <a:endParaRPr lang="en-GB" dirty="0"/>
          </a:p>
        </p:txBody>
      </p:sp>
      <p:sp>
        <p:nvSpPr>
          <p:cNvPr id="8" name="TextBox 7"/>
          <p:cNvSpPr txBox="1"/>
          <p:nvPr/>
        </p:nvSpPr>
        <p:spPr>
          <a:xfrm>
            <a:off x="969818" y="3825999"/>
            <a:ext cx="7646957" cy="7540526"/>
          </a:xfrm>
          <a:prstGeom prst="rect">
            <a:avLst/>
          </a:prstGeom>
          <a:noFill/>
        </p:spPr>
        <p:txBody>
          <a:bodyPr wrap="square" rtlCol="0">
            <a:spAutoFit/>
          </a:bodyPr>
          <a:lstStyle/>
          <a:p>
            <a:pPr algn="ctr"/>
            <a:r>
              <a:rPr lang="en-US" altLang="en-US" sz="4400" i="1" dirty="0">
                <a:solidFill>
                  <a:schemeClr val="accent1"/>
                </a:solidFill>
                <a:latin typeface="Gill Sans MT" panose="020B0502020104020203" pitchFamily="34" charset="0"/>
                <a:ea typeface="Times New Roman" panose="02020603050405020304" pitchFamily="18" charset="0"/>
              </a:rPr>
              <a:t>Leeds Mercury</a:t>
            </a:r>
            <a:endParaRPr lang="en-GB" altLang="en-US" sz="6000" dirty="0">
              <a:latin typeface="Gill Sans MT" panose="020B0502020104020203" pitchFamily="34" charset="0"/>
            </a:endParaRPr>
          </a:p>
          <a:p>
            <a:pPr algn="just"/>
            <a:r>
              <a:rPr lang="en-GB" sz="4400" dirty="0">
                <a:latin typeface="Gill Sans MT" panose="020B0502020104020203" pitchFamily="34" charset="0"/>
                <a:ea typeface="Calibri" panose="020F0502020204030204" pitchFamily="34" charset="0"/>
                <a:cs typeface="Times New Roman" panose="02020603050405020304" pitchFamily="18" charset="0"/>
              </a:rPr>
              <a:t>A crowd of 2,000 to 3,000 men and lads ‘besides many women’, gathered round the pits and launched ‘a furious attack with sticks and stones and pieces of coal’ on the working miners </a:t>
            </a:r>
            <a:br>
              <a:rPr lang="en-GB" sz="4400" dirty="0">
                <a:latin typeface="Gill Sans MT" panose="020B0502020104020203" pitchFamily="34" charset="0"/>
                <a:ea typeface="Calibri" panose="020F0502020204030204" pitchFamily="34" charset="0"/>
                <a:cs typeface="Times New Roman" panose="02020603050405020304" pitchFamily="18" charset="0"/>
              </a:rPr>
            </a:br>
            <a:r>
              <a:rPr lang="en-GB" sz="4400" dirty="0">
                <a:latin typeface="Gill Sans MT" panose="020B0502020104020203" pitchFamily="34" charset="0"/>
                <a:ea typeface="Calibri" panose="020F0502020204030204" pitchFamily="34" charset="0"/>
                <a:cs typeface="Times New Roman" panose="02020603050405020304" pitchFamily="18" charset="0"/>
              </a:rPr>
              <a:t>(</a:t>
            </a:r>
            <a:r>
              <a:rPr lang="en-US" altLang="en-US" sz="4400" dirty="0">
                <a:latin typeface="Gill Sans MT" panose="020B0502020104020203" pitchFamily="34" charset="0"/>
                <a:ea typeface="Times New Roman" panose="02020603050405020304" pitchFamily="18" charset="0"/>
              </a:rPr>
              <a:t>2 August 1893).</a:t>
            </a:r>
            <a:endParaRPr lang="en-GB" sz="4400" dirty="0">
              <a:latin typeface="Gill Sans MT" panose="020B0502020104020203" pitchFamily="34" charset="0"/>
              <a:ea typeface="Calibri" panose="020F0502020204030204" pitchFamily="34" charset="0"/>
              <a:cs typeface="Times New Roman" panose="02020603050405020304" pitchFamily="18" charset="0"/>
            </a:endParaRPr>
          </a:p>
          <a:p>
            <a:pPr algn="ctr"/>
            <a:endParaRPr lang="en-GB" sz="4400" dirty="0">
              <a:latin typeface="Gill Sans MT" panose="020B0502020104020203" pitchFamily="34" charset="0"/>
              <a:ea typeface="Calibri" panose="020F0502020204030204" pitchFamily="34" charset="0"/>
              <a:cs typeface="Times New Roman" panose="02020603050405020304" pitchFamily="18" charset="0"/>
            </a:endParaRPr>
          </a:p>
          <a:p>
            <a:endParaRPr lang="en-GB" sz="4400" dirty="0">
              <a:latin typeface="Gill Sans MT" panose="020B0502020104020203" pitchFamily="34" charset="0"/>
              <a:cs typeface="Times New Roman" panose="02020603050405020304" pitchFamily="18" charset="0"/>
            </a:endParaRPr>
          </a:p>
          <a:p>
            <a:endParaRPr lang="en-GB" sz="4400" dirty="0">
              <a:latin typeface="Gill Sans MT" panose="020B0502020104020203" pitchFamily="34" charset="0"/>
            </a:endParaRPr>
          </a:p>
        </p:txBody>
      </p:sp>
      <p:sp>
        <p:nvSpPr>
          <p:cNvPr id="10" name="Rectangle 5"/>
          <p:cNvSpPr>
            <a:spLocks noChangeArrowheads="1"/>
          </p:cNvSpPr>
          <p:nvPr/>
        </p:nvSpPr>
        <p:spPr bwMode="auto">
          <a:xfrm>
            <a:off x="0" y="90100"/>
            <a:ext cx="27122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2" name="Slide Number Placeholder 1">
            <a:extLst>
              <a:ext uri="{FF2B5EF4-FFF2-40B4-BE49-F238E27FC236}">
                <a16:creationId xmlns:a16="http://schemas.microsoft.com/office/drawing/2014/main" id="{D7DCE5F2-E69A-4032-A1F5-90BD0D4F10BA}"/>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33</a:t>
            </a:fld>
            <a:endParaRPr lang="en-US">
              <a:solidFill>
                <a:prstClr val="black">
                  <a:tint val="75000"/>
                </a:prstClr>
              </a:solidFill>
            </a:endParaRPr>
          </a:p>
        </p:txBody>
      </p:sp>
    </p:spTree>
    <p:extLst>
      <p:ext uri="{BB962C8B-B14F-4D97-AF65-F5344CB8AC3E}">
        <p14:creationId xmlns:p14="http://schemas.microsoft.com/office/powerpoint/2010/main" val="13832034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193471"/>
            <a:ext cx="9863752" cy="9617963"/>
          </a:xfrm>
          <a:prstGeom prst="rect">
            <a:avLst/>
          </a:prstGeom>
        </p:spPr>
      </p:pic>
      <p:sp>
        <p:nvSpPr>
          <p:cNvPr id="3" name="TextBox 2"/>
          <p:cNvSpPr txBox="1"/>
          <p:nvPr/>
        </p:nvSpPr>
        <p:spPr>
          <a:xfrm>
            <a:off x="1371598" y="11369693"/>
            <a:ext cx="7207624" cy="923330"/>
          </a:xfrm>
          <a:prstGeom prst="rect">
            <a:avLst/>
          </a:prstGeom>
          <a:noFill/>
        </p:spPr>
        <p:txBody>
          <a:bodyPr wrap="square" rtlCol="0">
            <a:spAutoFit/>
          </a:bodyPr>
          <a:lstStyle/>
          <a:p>
            <a:r>
              <a:rPr lang="en-GB" sz="5400" dirty="0">
                <a:latin typeface="Gill Sans MT" panose="020B0502020104020203" pitchFamily="34" charset="0"/>
              </a:rPr>
              <a:t>Blacklegging as a betrayal</a:t>
            </a:r>
          </a:p>
        </p:txBody>
      </p:sp>
      <p:sp>
        <p:nvSpPr>
          <p:cNvPr id="4" name="Slide Number Placeholder 3">
            <a:extLst>
              <a:ext uri="{FF2B5EF4-FFF2-40B4-BE49-F238E27FC236}">
                <a16:creationId xmlns:a16="http://schemas.microsoft.com/office/drawing/2014/main" id="{6BF396D0-5B79-4DDD-AF14-862DF7B25E2A}"/>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34</a:t>
            </a:fld>
            <a:endParaRPr lang="en-US">
              <a:solidFill>
                <a:prstClr val="black">
                  <a:tint val="75000"/>
                </a:prstClr>
              </a:solidFill>
            </a:endParaRPr>
          </a:p>
        </p:txBody>
      </p:sp>
    </p:spTree>
    <p:extLst>
      <p:ext uri="{BB962C8B-B14F-4D97-AF65-F5344CB8AC3E}">
        <p14:creationId xmlns:p14="http://schemas.microsoft.com/office/powerpoint/2010/main" val="33488491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07964"/>
            <a:ext cx="9906000" cy="7411742"/>
          </a:xfrm>
          <a:prstGeom prst="rect">
            <a:avLst/>
          </a:prstGeom>
        </p:spPr>
      </p:pic>
      <p:sp>
        <p:nvSpPr>
          <p:cNvPr id="3" name="TextBox 2"/>
          <p:cNvSpPr txBox="1"/>
          <p:nvPr/>
        </p:nvSpPr>
        <p:spPr>
          <a:xfrm>
            <a:off x="462089" y="10099147"/>
            <a:ext cx="9036424" cy="1754326"/>
          </a:xfrm>
          <a:prstGeom prst="rect">
            <a:avLst/>
          </a:prstGeom>
          <a:noFill/>
        </p:spPr>
        <p:txBody>
          <a:bodyPr wrap="square" rtlCol="0">
            <a:spAutoFit/>
          </a:bodyPr>
          <a:lstStyle/>
          <a:p>
            <a:pPr algn="ctr"/>
            <a:r>
              <a:rPr lang="en-GB" sz="5400" dirty="0">
                <a:latin typeface="Gill Sans MT" panose="020B0502020104020203" pitchFamily="34" charset="0"/>
              </a:rPr>
              <a:t>Blacklegging as treason.  </a:t>
            </a:r>
          </a:p>
          <a:p>
            <a:pPr algn="ctr"/>
            <a:r>
              <a:rPr lang="en-GB" sz="5400" dirty="0">
                <a:latin typeface="Gill Sans MT" panose="020B0502020104020203" pitchFamily="34" charset="0"/>
              </a:rPr>
              <a:t>The Lowest Circle of Hell</a:t>
            </a:r>
          </a:p>
        </p:txBody>
      </p:sp>
      <p:sp>
        <p:nvSpPr>
          <p:cNvPr id="4" name="TextBox 3"/>
          <p:cNvSpPr txBox="1"/>
          <p:nvPr/>
        </p:nvSpPr>
        <p:spPr>
          <a:xfrm>
            <a:off x="79512" y="8319706"/>
            <a:ext cx="9826487" cy="1477328"/>
          </a:xfrm>
          <a:prstGeom prst="rect">
            <a:avLst/>
          </a:prstGeom>
          <a:noFill/>
        </p:spPr>
        <p:txBody>
          <a:bodyPr wrap="square" rtlCol="0">
            <a:spAutoFit/>
          </a:bodyPr>
          <a:lstStyle/>
          <a:p>
            <a:pPr algn="ctr"/>
            <a:r>
              <a:rPr lang="en-GB" sz="2400" dirty="0">
                <a:latin typeface="Gill Sans MT" panose="020B0502020104020203" pitchFamily="34" charset="0"/>
              </a:rPr>
              <a:t>Dante and Virgil cross the River or Marsh of Styx, ferried by the oarsman </a:t>
            </a:r>
            <a:r>
              <a:rPr lang="en-GB" sz="2400" dirty="0" err="1">
                <a:latin typeface="Gill Sans MT" panose="020B0502020104020203" pitchFamily="34" charset="0"/>
              </a:rPr>
              <a:t>Phlegyas</a:t>
            </a:r>
            <a:r>
              <a:rPr lang="en-GB" sz="2400" dirty="0">
                <a:latin typeface="Gill Sans MT" panose="020B0502020104020203" pitchFamily="34" charset="0"/>
              </a:rPr>
              <a:t>, to the Fifth Circle of Hell where the wrathful and sullen lie. </a:t>
            </a:r>
          </a:p>
          <a:p>
            <a:pPr algn="ctr"/>
            <a:r>
              <a:rPr lang="en-GB" sz="2400" dirty="0">
                <a:latin typeface="Gill Sans MT" panose="020B0502020104020203" pitchFamily="34" charset="0"/>
              </a:rPr>
              <a:t>Dante, </a:t>
            </a:r>
            <a:r>
              <a:rPr lang="en-GB" sz="2400" i="1" dirty="0">
                <a:latin typeface="Gill Sans MT" panose="020B0502020104020203" pitchFamily="34" charset="0"/>
              </a:rPr>
              <a:t>Inferno</a:t>
            </a:r>
            <a:r>
              <a:rPr lang="en-GB" sz="2400" dirty="0">
                <a:latin typeface="Gill Sans MT" panose="020B0502020104020203" pitchFamily="34" charset="0"/>
              </a:rPr>
              <a:t>, Canto VII.  Delacroix, </a:t>
            </a:r>
            <a:r>
              <a:rPr lang="en-GB" sz="2400" i="1" dirty="0">
                <a:latin typeface="Gill Sans MT" panose="020B0502020104020203" pitchFamily="34" charset="0"/>
              </a:rPr>
              <a:t>The Barque of Dante</a:t>
            </a:r>
            <a:r>
              <a:rPr lang="en-GB" sz="2400" dirty="0">
                <a:latin typeface="Gill Sans MT" panose="020B0502020104020203" pitchFamily="34" charset="0"/>
              </a:rPr>
              <a:t>, 1822.</a:t>
            </a:r>
          </a:p>
          <a:p>
            <a:endParaRPr lang="en-GB" dirty="0"/>
          </a:p>
        </p:txBody>
      </p:sp>
      <p:sp>
        <p:nvSpPr>
          <p:cNvPr id="5" name="Slide Number Placeholder 4">
            <a:extLst>
              <a:ext uri="{FF2B5EF4-FFF2-40B4-BE49-F238E27FC236}">
                <a16:creationId xmlns:a16="http://schemas.microsoft.com/office/drawing/2014/main" id="{95D0DB25-57D5-4354-922E-28F61003F944}"/>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35</a:t>
            </a:fld>
            <a:endParaRPr lang="en-US">
              <a:solidFill>
                <a:prstClr val="black">
                  <a:tint val="75000"/>
                </a:prstClr>
              </a:solidFill>
            </a:endParaRPr>
          </a:p>
        </p:txBody>
      </p:sp>
    </p:spTree>
    <p:extLst>
      <p:ext uri="{BB962C8B-B14F-4D97-AF65-F5344CB8AC3E}">
        <p14:creationId xmlns:p14="http://schemas.microsoft.com/office/powerpoint/2010/main" val="12607149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3051" y="693120"/>
            <a:ext cx="5268939" cy="3942259"/>
          </a:xfrm>
          <a:prstGeom prst="rect">
            <a:avLst/>
          </a:prstGeom>
        </p:spPr>
      </p:pic>
      <p:sp>
        <p:nvSpPr>
          <p:cNvPr id="3" name="TextBox 2"/>
          <p:cNvSpPr txBox="1"/>
          <p:nvPr/>
        </p:nvSpPr>
        <p:spPr>
          <a:xfrm>
            <a:off x="462089" y="5215866"/>
            <a:ext cx="9036424" cy="1754326"/>
          </a:xfrm>
          <a:prstGeom prst="rect">
            <a:avLst/>
          </a:prstGeom>
          <a:noFill/>
        </p:spPr>
        <p:txBody>
          <a:bodyPr wrap="square" rtlCol="0">
            <a:spAutoFit/>
          </a:bodyPr>
          <a:lstStyle/>
          <a:p>
            <a:pPr algn="ctr"/>
            <a:r>
              <a:rPr lang="en-GB" sz="5400" dirty="0">
                <a:latin typeface="Gill Sans MT" panose="020B0502020104020203" pitchFamily="34" charset="0"/>
              </a:rPr>
              <a:t>Blacklegging as treason.  </a:t>
            </a:r>
          </a:p>
          <a:p>
            <a:pPr algn="ctr"/>
            <a:r>
              <a:rPr lang="en-GB" sz="5400" dirty="0">
                <a:latin typeface="Gill Sans MT" panose="020B0502020104020203" pitchFamily="34" charset="0"/>
              </a:rPr>
              <a:t>The Lowest Circle of Hell</a:t>
            </a:r>
          </a:p>
        </p:txBody>
      </p:sp>
      <p:sp>
        <p:nvSpPr>
          <p:cNvPr id="5" name="TextBox 4">
            <a:extLst>
              <a:ext uri="{FF2B5EF4-FFF2-40B4-BE49-F238E27FC236}">
                <a16:creationId xmlns:a16="http://schemas.microsoft.com/office/drawing/2014/main" id="{155BCB7D-7927-4D65-A714-FBF53333456E}"/>
              </a:ext>
            </a:extLst>
          </p:cNvPr>
          <p:cNvSpPr txBox="1"/>
          <p:nvPr/>
        </p:nvSpPr>
        <p:spPr>
          <a:xfrm>
            <a:off x="505838" y="7230212"/>
            <a:ext cx="8968902" cy="5016758"/>
          </a:xfrm>
          <a:prstGeom prst="rect">
            <a:avLst/>
          </a:prstGeom>
          <a:noFill/>
        </p:spPr>
        <p:txBody>
          <a:bodyPr wrap="square" rtlCol="0">
            <a:spAutoFit/>
          </a:bodyPr>
          <a:lstStyle/>
          <a:p>
            <a:pPr algn="just"/>
            <a:r>
              <a:rPr lang="en-US" sz="4000" dirty="0">
                <a:latin typeface="Gill Sans MT" panose="020B0502020104020203" pitchFamily="34" charset="0"/>
              </a:rPr>
              <a:t>John Ciardi, the American poet, wrote: ‘The treacheries of these souls were denials of love (which is God) and of all human warmth. … As they denied God’s love, so are they furthest removed from the light and warmth of his Sun.  As they denied all human ties, so are they bound only by the unyielding ice</a:t>
            </a:r>
            <a:endParaRPr lang="en-GB" sz="4000" dirty="0">
              <a:latin typeface="Gill Sans MT" panose="020B0502020104020203" pitchFamily="34" charset="0"/>
            </a:endParaRPr>
          </a:p>
        </p:txBody>
      </p:sp>
      <p:sp>
        <p:nvSpPr>
          <p:cNvPr id="4" name="Slide Number Placeholder 3">
            <a:extLst>
              <a:ext uri="{FF2B5EF4-FFF2-40B4-BE49-F238E27FC236}">
                <a16:creationId xmlns:a16="http://schemas.microsoft.com/office/drawing/2014/main" id="{E00DD8F3-B80B-4F65-9B59-EDEA3961340B}"/>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36</a:t>
            </a:fld>
            <a:endParaRPr lang="en-US">
              <a:solidFill>
                <a:prstClr val="black">
                  <a:tint val="75000"/>
                </a:prstClr>
              </a:solidFill>
            </a:endParaRPr>
          </a:p>
        </p:txBody>
      </p:sp>
    </p:spTree>
    <p:extLst>
      <p:ext uri="{BB962C8B-B14F-4D97-AF65-F5344CB8AC3E}">
        <p14:creationId xmlns:p14="http://schemas.microsoft.com/office/powerpoint/2010/main" val="6380875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8586BB-E70C-4F69-9131-395058218A59}"/>
              </a:ext>
            </a:extLst>
          </p:cNvPr>
          <p:cNvSpPr txBox="1"/>
          <p:nvPr/>
        </p:nvSpPr>
        <p:spPr>
          <a:xfrm>
            <a:off x="676656" y="1133856"/>
            <a:ext cx="8613648" cy="3046988"/>
          </a:xfrm>
          <a:prstGeom prst="rect">
            <a:avLst/>
          </a:prstGeom>
          <a:noFill/>
        </p:spPr>
        <p:txBody>
          <a:bodyPr wrap="square" rtlCol="0">
            <a:spAutoFit/>
          </a:bodyPr>
          <a:lstStyle/>
          <a:p>
            <a:pPr algn="ctr"/>
            <a:r>
              <a:rPr lang="en-US" sz="9600" dirty="0">
                <a:solidFill>
                  <a:srgbClr val="0070C0"/>
                </a:solidFill>
                <a:latin typeface="Gill Sans MT" panose="020B0502020104020203" pitchFamily="34" charset="0"/>
              </a:rPr>
              <a:t>A Narrative of Provocation</a:t>
            </a:r>
            <a:endParaRPr lang="en-GB" sz="9600" dirty="0">
              <a:solidFill>
                <a:srgbClr val="0070C0"/>
              </a:solidFill>
              <a:latin typeface="Gill Sans MT" panose="020B0502020104020203" pitchFamily="34" charset="0"/>
            </a:endParaRPr>
          </a:p>
        </p:txBody>
      </p:sp>
      <p:pic>
        <p:nvPicPr>
          <p:cNvPr id="4" name="Picture 3" descr="A large group of horses in a field&#10;&#10;Description automatically generated with medium confidence">
            <a:extLst>
              <a:ext uri="{FF2B5EF4-FFF2-40B4-BE49-F238E27FC236}">
                <a16:creationId xmlns:a16="http://schemas.microsoft.com/office/drawing/2014/main" id="{5E33C48D-2AC8-405A-8E2B-BBFBBD389A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18858"/>
            <a:ext cx="9906000" cy="4491691"/>
          </a:xfrm>
          <a:prstGeom prst="rect">
            <a:avLst/>
          </a:prstGeom>
        </p:spPr>
      </p:pic>
      <p:sp>
        <p:nvSpPr>
          <p:cNvPr id="3" name="Slide Number Placeholder 2">
            <a:extLst>
              <a:ext uri="{FF2B5EF4-FFF2-40B4-BE49-F238E27FC236}">
                <a16:creationId xmlns:a16="http://schemas.microsoft.com/office/drawing/2014/main" id="{EA33F83C-1046-495D-95F2-96F977E18033}"/>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37</a:t>
            </a:fld>
            <a:endParaRPr lang="en-US">
              <a:solidFill>
                <a:prstClr val="black">
                  <a:tint val="75000"/>
                </a:prstClr>
              </a:solidFill>
            </a:endParaRPr>
          </a:p>
        </p:txBody>
      </p:sp>
    </p:spTree>
    <p:extLst>
      <p:ext uri="{BB962C8B-B14F-4D97-AF65-F5344CB8AC3E}">
        <p14:creationId xmlns:p14="http://schemas.microsoft.com/office/powerpoint/2010/main" val="18198271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84094" y="510988"/>
            <a:ext cx="9197788" cy="1754326"/>
          </a:xfrm>
          <a:prstGeom prst="rect">
            <a:avLst/>
          </a:prstGeom>
          <a:noFill/>
        </p:spPr>
        <p:txBody>
          <a:bodyPr wrap="square" rtlCol="0">
            <a:spAutoFit/>
          </a:bodyPr>
          <a:lstStyle/>
          <a:p>
            <a:pPr algn="ctr"/>
            <a:r>
              <a:rPr lang="en-GB" sz="5400" dirty="0">
                <a:solidFill>
                  <a:schemeClr val="accent1"/>
                </a:solidFill>
                <a:latin typeface="Gill Sans MT" panose="020B0502020104020203" pitchFamily="34" charset="0"/>
              </a:rPr>
              <a:t>Provocation:  Smudge and Lies at Ackton Hall Cy, Featherstone</a:t>
            </a:r>
          </a:p>
        </p:txBody>
      </p:sp>
      <p:sp>
        <p:nvSpPr>
          <p:cNvPr id="4" name="TextBox 3"/>
          <p:cNvSpPr txBox="1"/>
          <p:nvPr/>
        </p:nvSpPr>
        <p:spPr>
          <a:xfrm>
            <a:off x="703729" y="2910773"/>
            <a:ext cx="8717362" cy="8279190"/>
          </a:xfrm>
          <a:prstGeom prst="rect">
            <a:avLst/>
          </a:prstGeom>
          <a:noFill/>
        </p:spPr>
        <p:txBody>
          <a:bodyPr wrap="square" rtlCol="0">
            <a:spAutoFit/>
          </a:bodyPr>
          <a:lstStyle/>
          <a:p>
            <a:pPr algn="ctr"/>
            <a:r>
              <a:rPr lang="en-GB" sz="4400" dirty="0">
                <a:solidFill>
                  <a:schemeClr val="accent1">
                    <a:lumMod val="50000"/>
                  </a:schemeClr>
                </a:solidFill>
                <a:latin typeface="Gill Sans MT" panose="020B0502020104020203" pitchFamily="34" charset="0"/>
              </a:rPr>
              <a:t>Surface workers still at work; </a:t>
            </a:r>
          </a:p>
          <a:p>
            <a:pPr algn="ctr"/>
            <a:r>
              <a:rPr lang="en-GB" sz="4400" dirty="0">
                <a:solidFill>
                  <a:schemeClr val="accent1">
                    <a:lumMod val="50000"/>
                  </a:schemeClr>
                </a:solidFill>
                <a:latin typeface="Gill Sans MT" panose="020B0502020104020203" pitchFamily="34" charset="0"/>
              </a:rPr>
              <a:t>loaded ‘smudge’ into railway trucks; some sold.</a:t>
            </a:r>
          </a:p>
          <a:p>
            <a:endParaRPr lang="en-GB" sz="4400" dirty="0">
              <a:latin typeface="Gill Sans MT" panose="020B0502020104020203" pitchFamily="34" charset="0"/>
            </a:endParaRPr>
          </a:p>
          <a:p>
            <a:pPr algn="ctr"/>
            <a:r>
              <a:rPr lang="en-GB" sz="4400" i="1" dirty="0">
                <a:latin typeface="Gill Sans MT" panose="020B0502020104020203" pitchFamily="34" charset="0"/>
                <a:ea typeface="Times New Roman" panose="02020603050405020304" pitchFamily="18" charset="0"/>
              </a:rPr>
              <a:t>Tuesday 5 September</a:t>
            </a:r>
            <a:r>
              <a:rPr lang="en-GB" sz="4400" dirty="0">
                <a:latin typeface="Gill Sans MT" panose="020B0502020104020203" pitchFamily="34" charset="0"/>
                <a:ea typeface="Times New Roman" panose="02020603050405020304" pitchFamily="18" charset="0"/>
              </a:rPr>
              <a:t>:</a:t>
            </a:r>
          </a:p>
          <a:p>
            <a:pPr algn="ctr"/>
            <a:r>
              <a:rPr lang="en-GB" sz="4400" dirty="0">
                <a:solidFill>
                  <a:schemeClr val="accent1">
                    <a:lumMod val="50000"/>
                  </a:schemeClr>
                </a:solidFill>
                <a:latin typeface="Gill Sans MT" panose="020B0502020104020203" pitchFamily="34" charset="0"/>
                <a:ea typeface="Times New Roman" panose="02020603050405020304" pitchFamily="18" charset="0"/>
              </a:rPr>
              <a:t>A ‘marching gang’ of men, women and lads, armed with sticks and cudgels, told the surface workers:</a:t>
            </a:r>
          </a:p>
          <a:p>
            <a:pPr algn="ctr"/>
            <a:endParaRPr lang="en-GB" sz="2400" dirty="0">
              <a:solidFill>
                <a:schemeClr val="accent1">
                  <a:lumMod val="50000"/>
                </a:schemeClr>
              </a:solidFill>
              <a:latin typeface="Gill Sans MT" panose="020B0502020104020203" pitchFamily="34" charset="0"/>
              <a:ea typeface="Times New Roman" panose="02020603050405020304" pitchFamily="18" charset="0"/>
            </a:endParaRPr>
          </a:p>
          <a:p>
            <a:pPr lvl="1" algn="ctr"/>
            <a:r>
              <a:rPr lang="en-GB" sz="4400" i="1" dirty="0">
                <a:solidFill>
                  <a:schemeClr val="accent1">
                    <a:lumMod val="50000"/>
                  </a:schemeClr>
                </a:solidFill>
                <a:latin typeface="Gill Sans MT" panose="020B0502020104020203" pitchFamily="34" charset="0"/>
                <a:ea typeface="Times New Roman" panose="02020603050405020304" pitchFamily="18" charset="0"/>
              </a:rPr>
              <a:t>If you don’t give over we’ll knock y[our] bloody ribs in. </a:t>
            </a:r>
          </a:p>
          <a:p>
            <a:pPr lvl="1" algn="ctr"/>
            <a:endParaRPr lang="en-GB" sz="2400" i="1" dirty="0">
              <a:solidFill>
                <a:schemeClr val="accent1">
                  <a:lumMod val="50000"/>
                </a:schemeClr>
              </a:solidFill>
              <a:latin typeface="Gill Sans MT" panose="020B0502020104020203" pitchFamily="34" charset="0"/>
              <a:ea typeface="Times New Roman" panose="02020603050405020304" pitchFamily="18" charset="0"/>
            </a:endParaRPr>
          </a:p>
          <a:p>
            <a:pPr algn="ctr"/>
            <a:r>
              <a:rPr lang="en-GB" sz="4400" dirty="0">
                <a:solidFill>
                  <a:schemeClr val="accent1">
                    <a:lumMod val="50000"/>
                  </a:schemeClr>
                </a:solidFill>
                <a:latin typeface="Gill Sans MT" panose="020B0502020104020203" pitchFamily="34" charset="0"/>
                <a:ea typeface="Times New Roman" panose="02020603050405020304" pitchFamily="18" charset="0"/>
              </a:rPr>
              <a:t>The men stopped work and ran off.</a:t>
            </a:r>
            <a:endParaRPr lang="en-GB" sz="4400" dirty="0">
              <a:solidFill>
                <a:schemeClr val="accent1">
                  <a:lumMod val="50000"/>
                </a:schemeClr>
              </a:solidFill>
              <a:latin typeface="Gill Sans MT" panose="020B0502020104020203" pitchFamily="34" charset="0"/>
            </a:endParaRPr>
          </a:p>
        </p:txBody>
      </p:sp>
      <p:sp>
        <p:nvSpPr>
          <p:cNvPr id="2" name="Slide Number Placeholder 1">
            <a:extLst>
              <a:ext uri="{FF2B5EF4-FFF2-40B4-BE49-F238E27FC236}">
                <a16:creationId xmlns:a16="http://schemas.microsoft.com/office/drawing/2014/main" id="{746A4A74-8FD1-4B5A-B7D6-EDF28F583C7C}"/>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38</a:t>
            </a:fld>
            <a:endParaRPr lang="en-US">
              <a:solidFill>
                <a:prstClr val="black">
                  <a:tint val="75000"/>
                </a:prstClr>
              </a:solidFill>
            </a:endParaRPr>
          </a:p>
        </p:txBody>
      </p:sp>
    </p:spTree>
    <p:extLst>
      <p:ext uri="{BB962C8B-B14F-4D97-AF65-F5344CB8AC3E}">
        <p14:creationId xmlns:p14="http://schemas.microsoft.com/office/powerpoint/2010/main" val="11194135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ext&#10;&#10;Description automatically generated">
            <a:extLst>
              <a:ext uri="{FF2B5EF4-FFF2-40B4-BE49-F238E27FC236}">
                <a16:creationId xmlns:a16="http://schemas.microsoft.com/office/drawing/2014/main" id="{EBE8AAA9-E287-4513-8B56-9E56835C44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264" y="1746504"/>
            <a:ext cx="8775882" cy="7114032"/>
          </a:xfrm>
          <a:prstGeom prst="rect">
            <a:avLst/>
          </a:prstGeom>
        </p:spPr>
      </p:pic>
      <p:sp>
        <p:nvSpPr>
          <p:cNvPr id="3" name="TextBox 2">
            <a:extLst>
              <a:ext uri="{FF2B5EF4-FFF2-40B4-BE49-F238E27FC236}">
                <a16:creationId xmlns:a16="http://schemas.microsoft.com/office/drawing/2014/main" id="{72081247-A00C-442B-9AA9-EA041ECD6014}"/>
              </a:ext>
            </a:extLst>
          </p:cNvPr>
          <p:cNvSpPr txBox="1"/>
          <p:nvPr/>
        </p:nvSpPr>
        <p:spPr>
          <a:xfrm>
            <a:off x="0" y="9941306"/>
            <a:ext cx="9906000" cy="2677656"/>
          </a:xfrm>
          <a:prstGeom prst="rect">
            <a:avLst/>
          </a:prstGeom>
          <a:noFill/>
        </p:spPr>
        <p:txBody>
          <a:bodyPr wrap="square" rtlCol="0">
            <a:spAutoFit/>
          </a:bodyPr>
          <a:lstStyle/>
          <a:p>
            <a:pPr algn="ctr"/>
            <a:r>
              <a:rPr lang="en-US" sz="2800" dirty="0">
                <a:latin typeface="Gill Sans MT" panose="020B0502020104020203" pitchFamily="34" charset="0"/>
              </a:rPr>
              <a:t>Domestic coal was normally sold by provenance (“Wallsend”, “Silkstone”) and size (“all large”, “nuts,” and “cobbles”).  </a:t>
            </a:r>
          </a:p>
          <a:p>
            <a:pPr algn="ctr"/>
            <a:r>
              <a:rPr lang="en-US" sz="2800" dirty="0">
                <a:latin typeface="Gill Sans MT" panose="020B0502020104020203" pitchFamily="34" charset="0"/>
              </a:rPr>
              <a:t>Below these grades were “slack” and “smudge”.</a:t>
            </a:r>
          </a:p>
          <a:p>
            <a:pPr algn="ctr"/>
            <a:endParaRPr lang="en-US" sz="2800" dirty="0">
              <a:latin typeface="Gill Sans MT" panose="020B0502020104020203" pitchFamily="34" charset="0"/>
            </a:endParaRPr>
          </a:p>
          <a:p>
            <a:pPr algn="ctr"/>
            <a:r>
              <a:rPr lang="en-US" sz="2800" dirty="0">
                <a:solidFill>
                  <a:schemeClr val="accent6">
                    <a:lumMod val="75000"/>
                  </a:schemeClr>
                </a:solidFill>
                <a:latin typeface="Gill Sans MT" panose="020B0502020104020203" pitchFamily="34" charset="0"/>
              </a:rPr>
              <a:t>“CHEAP COALS are the dearest. </a:t>
            </a:r>
          </a:p>
          <a:p>
            <a:pPr algn="ctr"/>
            <a:r>
              <a:rPr lang="en-US" sz="2800" dirty="0">
                <a:solidFill>
                  <a:schemeClr val="accent6">
                    <a:lumMod val="75000"/>
                  </a:schemeClr>
                </a:solidFill>
                <a:latin typeface="Gill Sans MT" panose="020B0502020104020203" pitchFamily="34" charset="0"/>
              </a:rPr>
              <a:t>NO HEAT ALL DUST &amp; WASTE”</a:t>
            </a:r>
            <a:endParaRPr lang="en-GB" sz="2800" dirty="0">
              <a:solidFill>
                <a:schemeClr val="accent6">
                  <a:lumMod val="75000"/>
                </a:schemeClr>
              </a:solidFill>
              <a:latin typeface="Gill Sans MT" panose="020B0502020104020203" pitchFamily="34" charset="0"/>
            </a:endParaRPr>
          </a:p>
        </p:txBody>
      </p:sp>
      <p:sp>
        <p:nvSpPr>
          <p:cNvPr id="4" name="TextBox 3">
            <a:extLst>
              <a:ext uri="{FF2B5EF4-FFF2-40B4-BE49-F238E27FC236}">
                <a16:creationId xmlns:a16="http://schemas.microsoft.com/office/drawing/2014/main" id="{4AD47D81-5AE2-4209-9C67-A15E04221B14}"/>
              </a:ext>
            </a:extLst>
          </p:cNvPr>
          <p:cNvSpPr txBox="1"/>
          <p:nvPr/>
        </p:nvSpPr>
        <p:spPr>
          <a:xfrm>
            <a:off x="1325880" y="422910"/>
            <a:ext cx="7269480" cy="923330"/>
          </a:xfrm>
          <a:prstGeom prst="rect">
            <a:avLst/>
          </a:prstGeom>
          <a:noFill/>
        </p:spPr>
        <p:txBody>
          <a:bodyPr wrap="square" rtlCol="0">
            <a:spAutoFit/>
          </a:bodyPr>
          <a:lstStyle/>
          <a:p>
            <a:pPr algn="ctr"/>
            <a:r>
              <a:rPr lang="en-US" sz="5400" dirty="0">
                <a:solidFill>
                  <a:srgbClr val="0070C0"/>
                </a:solidFill>
                <a:latin typeface="Gill Sans MT" panose="020B0502020104020203" pitchFamily="34" charset="0"/>
              </a:rPr>
              <a:t>Smudge?</a:t>
            </a:r>
            <a:endParaRPr lang="en-GB" sz="5400" dirty="0">
              <a:solidFill>
                <a:srgbClr val="0070C0"/>
              </a:solidFill>
              <a:latin typeface="Gill Sans MT" panose="020B0502020104020203" pitchFamily="34" charset="0"/>
            </a:endParaRPr>
          </a:p>
        </p:txBody>
      </p:sp>
      <p:sp>
        <p:nvSpPr>
          <p:cNvPr id="5" name="TextBox 4">
            <a:extLst>
              <a:ext uri="{FF2B5EF4-FFF2-40B4-BE49-F238E27FC236}">
                <a16:creationId xmlns:a16="http://schemas.microsoft.com/office/drawing/2014/main" id="{C24B3E4B-79DC-4FD2-B16C-0416AD77F191}"/>
              </a:ext>
            </a:extLst>
          </p:cNvPr>
          <p:cNvSpPr txBox="1"/>
          <p:nvPr/>
        </p:nvSpPr>
        <p:spPr>
          <a:xfrm>
            <a:off x="685669" y="8881110"/>
            <a:ext cx="8672374" cy="923330"/>
          </a:xfrm>
          <a:prstGeom prst="rect">
            <a:avLst/>
          </a:prstGeom>
          <a:noFill/>
        </p:spPr>
        <p:txBody>
          <a:bodyPr wrap="none" rtlCol="0">
            <a:spAutoFit/>
          </a:bodyPr>
          <a:lstStyle/>
          <a:p>
            <a:pPr algn="ctr"/>
            <a:r>
              <a:rPr lang="en-US" dirty="0">
                <a:latin typeface="Gill Sans MT" panose="020B0502020104020203" pitchFamily="34" charset="0"/>
              </a:rPr>
              <a:t>An advertisement for Abraham Madge, Coal Merchants, </a:t>
            </a:r>
            <a:r>
              <a:rPr lang="en-US" dirty="0" err="1">
                <a:latin typeface="Gill Sans MT" panose="020B0502020104020203" pitchFamily="34" charset="0"/>
              </a:rPr>
              <a:t>Camberwell</a:t>
            </a:r>
            <a:r>
              <a:rPr lang="en-US" dirty="0">
                <a:latin typeface="Gill Sans MT" panose="020B0502020104020203" pitchFamily="34" charset="0"/>
              </a:rPr>
              <a:t>, London, 1891.</a:t>
            </a:r>
          </a:p>
          <a:p>
            <a:pPr algn="ctr"/>
            <a:r>
              <a:rPr lang="en-US" dirty="0" err="1">
                <a:latin typeface="Gill Sans MT" panose="020B0502020104020203" pitchFamily="34" charset="0"/>
              </a:rPr>
              <a:t>Evanion</a:t>
            </a:r>
            <a:r>
              <a:rPr lang="en-US" dirty="0">
                <a:latin typeface="Gill Sans MT" panose="020B0502020104020203" pitchFamily="34" charset="0"/>
              </a:rPr>
              <a:t> Collection of Ephemera, British Library, London. </a:t>
            </a:r>
          </a:p>
          <a:p>
            <a:pPr algn="ctr"/>
            <a:r>
              <a:rPr lang="en-US" dirty="0">
                <a:latin typeface="Gill Sans MT" panose="020B0502020104020203" pitchFamily="34" charset="0"/>
              </a:rPr>
              <a:t>Available online at http://www.bl.uk/onlinegallery/onlineex/evancoll/a/largeimage72370.html</a:t>
            </a:r>
            <a:endParaRPr lang="en-GB" dirty="0">
              <a:latin typeface="Gill Sans MT" panose="020B0502020104020203" pitchFamily="34" charset="0"/>
            </a:endParaRPr>
          </a:p>
        </p:txBody>
      </p:sp>
      <p:sp>
        <p:nvSpPr>
          <p:cNvPr id="6" name="Slide Number Placeholder 5">
            <a:extLst>
              <a:ext uri="{FF2B5EF4-FFF2-40B4-BE49-F238E27FC236}">
                <a16:creationId xmlns:a16="http://schemas.microsoft.com/office/drawing/2014/main" id="{B41D057C-99E1-4BB7-9A59-68BF2C875B5D}"/>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39</a:t>
            </a:fld>
            <a:endParaRPr lang="en-US">
              <a:solidFill>
                <a:prstClr val="black">
                  <a:tint val="75000"/>
                </a:prstClr>
              </a:solidFill>
            </a:endParaRPr>
          </a:p>
        </p:txBody>
      </p:sp>
    </p:spTree>
    <p:extLst>
      <p:ext uri="{BB962C8B-B14F-4D97-AF65-F5344CB8AC3E}">
        <p14:creationId xmlns:p14="http://schemas.microsoft.com/office/powerpoint/2010/main" val="7466279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660296E9-7BF9-491F-9B85-0B108BEC2D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24" y="3460609"/>
            <a:ext cx="10035300" cy="4602396"/>
          </a:xfrm>
          <a:prstGeom prst="rect">
            <a:avLst/>
          </a:prstGeom>
        </p:spPr>
      </p:pic>
      <p:sp>
        <p:nvSpPr>
          <p:cNvPr id="4" name="TextBox 3">
            <a:extLst>
              <a:ext uri="{FF2B5EF4-FFF2-40B4-BE49-F238E27FC236}">
                <a16:creationId xmlns:a16="http://schemas.microsoft.com/office/drawing/2014/main" id="{A254DC53-5347-4283-A188-43A892B97140}"/>
              </a:ext>
            </a:extLst>
          </p:cNvPr>
          <p:cNvSpPr txBox="1"/>
          <p:nvPr/>
        </p:nvSpPr>
        <p:spPr>
          <a:xfrm>
            <a:off x="272374" y="8193735"/>
            <a:ext cx="9319098" cy="861774"/>
          </a:xfrm>
          <a:prstGeom prst="rect">
            <a:avLst/>
          </a:prstGeom>
          <a:noFill/>
        </p:spPr>
        <p:txBody>
          <a:bodyPr wrap="square" rtlCol="0">
            <a:spAutoFit/>
          </a:bodyPr>
          <a:lstStyle/>
          <a:p>
            <a:pPr algn="ctr"/>
            <a:r>
              <a:rPr lang="en-US" sz="3200" b="0" i="1" dirty="0">
                <a:solidFill>
                  <a:srgbClr val="242048"/>
                </a:solidFill>
                <a:effectLst/>
                <a:latin typeface="Gill Sans MT" panose="020B0502020104020203" pitchFamily="34" charset="0"/>
              </a:rPr>
              <a:t>Yorkshire Post and Leeds Intelligencer</a:t>
            </a:r>
            <a:r>
              <a:rPr lang="en-US" sz="3200" b="0" i="0" dirty="0">
                <a:solidFill>
                  <a:srgbClr val="242048"/>
                </a:solidFill>
                <a:effectLst/>
                <a:latin typeface="Gill Sans MT" panose="020B0502020104020203" pitchFamily="34" charset="0"/>
              </a:rPr>
              <a:t>, </a:t>
            </a:r>
            <a:r>
              <a:rPr lang="en-US" sz="3200" b="0" dirty="0">
                <a:solidFill>
                  <a:srgbClr val="242048"/>
                </a:solidFill>
                <a:effectLst/>
                <a:latin typeface="Gill Sans MT" panose="020B0502020104020203" pitchFamily="34" charset="0"/>
              </a:rPr>
              <a:t>26 August 1893.</a:t>
            </a:r>
          </a:p>
          <a:p>
            <a:endParaRPr lang="en-GB" dirty="0"/>
          </a:p>
        </p:txBody>
      </p:sp>
      <p:sp>
        <p:nvSpPr>
          <p:cNvPr id="7" name="TextBox 6">
            <a:extLst>
              <a:ext uri="{FF2B5EF4-FFF2-40B4-BE49-F238E27FC236}">
                <a16:creationId xmlns:a16="http://schemas.microsoft.com/office/drawing/2014/main" id="{89EE363B-1D50-4276-AA87-092A65910F3D}"/>
              </a:ext>
            </a:extLst>
          </p:cNvPr>
          <p:cNvSpPr txBox="1"/>
          <p:nvPr/>
        </p:nvSpPr>
        <p:spPr>
          <a:xfrm>
            <a:off x="651510" y="1095785"/>
            <a:ext cx="8618220" cy="1754326"/>
          </a:xfrm>
          <a:prstGeom prst="rect">
            <a:avLst/>
          </a:prstGeom>
          <a:noFill/>
        </p:spPr>
        <p:txBody>
          <a:bodyPr wrap="square" rtlCol="0">
            <a:spAutoFit/>
          </a:bodyPr>
          <a:lstStyle/>
          <a:p>
            <a:pPr algn="ctr"/>
            <a:r>
              <a:rPr lang="en-US" sz="5400" dirty="0">
                <a:solidFill>
                  <a:srgbClr val="0070C0"/>
                </a:solidFill>
                <a:latin typeface="Gill Sans MT" panose="020B0502020104020203" pitchFamily="34" charset="0"/>
              </a:rPr>
              <a:t>During the lockout, slack and smudge could find a market</a:t>
            </a:r>
            <a:endParaRPr lang="en-GB" sz="5400" dirty="0">
              <a:solidFill>
                <a:srgbClr val="0070C0"/>
              </a:solidFill>
              <a:latin typeface="Gill Sans MT" panose="020B0502020104020203" pitchFamily="34" charset="0"/>
            </a:endParaRPr>
          </a:p>
        </p:txBody>
      </p:sp>
      <p:sp>
        <p:nvSpPr>
          <p:cNvPr id="2" name="TextBox 1">
            <a:extLst>
              <a:ext uri="{FF2B5EF4-FFF2-40B4-BE49-F238E27FC236}">
                <a16:creationId xmlns:a16="http://schemas.microsoft.com/office/drawing/2014/main" id="{F681361D-2044-4228-AFF0-4B0CB32339FA}"/>
              </a:ext>
            </a:extLst>
          </p:cNvPr>
          <p:cNvSpPr txBox="1"/>
          <p:nvPr/>
        </p:nvSpPr>
        <p:spPr>
          <a:xfrm>
            <a:off x="0" y="10079667"/>
            <a:ext cx="9906000" cy="1200329"/>
          </a:xfrm>
          <a:prstGeom prst="rect">
            <a:avLst/>
          </a:prstGeom>
          <a:noFill/>
        </p:spPr>
        <p:txBody>
          <a:bodyPr wrap="square" rtlCol="0">
            <a:spAutoFit/>
          </a:bodyPr>
          <a:lstStyle/>
          <a:p>
            <a:pPr algn="ctr"/>
            <a:r>
              <a:rPr lang="en-US" sz="3600" b="1" dirty="0">
                <a:latin typeface="Gill Sans MT" panose="020B0502020104020203" pitchFamily="34" charset="0"/>
              </a:rPr>
              <a:t>SCREENED HOUSE COAL,</a:t>
            </a:r>
          </a:p>
          <a:p>
            <a:pPr algn="ctr"/>
            <a:r>
              <a:rPr lang="en-US" sz="3600" b="1" dirty="0">
                <a:latin typeface="Gill Sans MT" panose="020B0502020104020203" pitchFamily="34" charset="0"/>
              </a:rPr>
              <a:t>UNSCREENED COAL, SLACK, SMUDGE</a:t>
            </a:r>
            <a:endParaRPr lang="en-GB" sz="3600" b="1" dirty="0">
              <a:latin typeface="Gill Sans MT" panose="020B0502020104020203" pitchFamily="34" charset="0"/>
            </a:endParaRPr>
          </a:p>
        </p:txBody>
      </p:sp>
      <p:sp>
        <p:nvSpPr>
          <p:cNvPr id="5" name="Slide Number Placeholder 4">
            <a:extLst>
              <a:ext uri="{FF2B5EF4-FFF2-40B4-BE49-F238E27FC236}">
                <a16:creationId xmlns:a16="http://schemas.microsoft.com/office/drawing/2014/main" id="{7DB73B66-8102-4AC9-BBA1-C6B0E62060CD}"/>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40</a:t>
            </a:fld>
            <a:endParaRPr lang="en-US">
              <a:solidFill>
                <a:prstClr val="black">
                  <a:tint val="75000"/>
                </a:prstClr>
              </a:solidFill>
            </a:endParaRPr>
          </a:p>
        </p:txBody>
      </p:sp>
    </p:spTree>
    <p:extLst>
      <p:ext uri="{BB962C8B-B14F-4D97-AF65-F5344CB8AC3E}">
        <p14:creationId xmlns:p14="http://schemas.microsoft.com/office/powerpoint/2010/main" val="12789754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6519" y="2910773"/>
            <a:ext cx="9197788" cy="8648521"/>
          </a:xfrm>
          <a:prstGeom prst="rect">
            <a:avLst/>
          </a:prstGeom>
          <a:noFill/>
        </p:spPr>
        <p:txBody>
          <a:bodyPr wrap="square" rtlCol="0">
            <a:spAutoFit/>
          </a:bodyPr>
          <a:lstStyle/>
          <a:p>
            <a:pPr algn="ctr"/>
            <a:r>
              <a:rPr lang="en-GB" sz="4400" i="1" dirty="0">
                <a:latin typeface="Gill Sans MT" panose="020B0502020104020203" pitchFamily="34" charset="0"/>
                <a:ea typeface="Times New Roman" panose="02020603050405020304" pitchFamily="18" charset="0"/>
              </a:rPr>
              <a:t>Wednesday 6 September: Early</a:t>
            </a:r>
          </a:p>
          <a:p>
            <a:pPr algn="ctr"/>
            <a:endParaRPr lang="en-GB" sz="2400" dirty="0">
              <a:latin typeface="Gill Sans MT" panose="020B0502020104020203" pitchFamily="34" charset="0"/>
              <a:ea typeface="Times New Roman" panose="02020603050405020304" pitchFamily="18" charset="0"/>
            </a:endParaRPr>
          </a:p>
          <a:p>
            <a:pPr algn="ctr"/>
            <a:r>
              <a:rPr lang="en-GB" sz="4400" dirty="0">
                <a:solidFill>
                  <a:schemeClr val="accent1">
                    <a:lumMod val="50000"/>
                  </a:schemeClr>
                </a:solidFill>
                <a:latin typeface="Gill Sans MT" panose="020B0502020104020203" pitchFamily="34" charset="0"/>
                <a:ea typeface="Times New Roman" panose="02020603050405020304" pitchFamily="18" charset="0"/>
              </a:rPr>
              <a:t>Ackton Hall miners met with the manager,  A. J. Holiday.  They said:  The loading of coal for sale was generating</a:t>
            </a:r>
          </a:p>
          <a:p>
            <a:pPr algn="ctr"/>
            <a:endParaRPr lang="en-GB" sz="2400" dirty="0">
              <a:solidFill>
                <a:schemeClr val="accent1">
                  <a:lumMod val="50000"/>
                </a:schemeClr>
              </a:solidFill>
              <a:latin typeface="Gill Sans MT" panose="020B0502020104020203" pitchFamily="34" charset="0"/>
              <a:ea typeface="Times New Roman" panose="02020603050405020304" pitchFamily="18" charset="0"/>
            </a:endParaRPr>
          </a:p>
          <a:p>
            <a:pPr lvl="1" algn="ctr"/>
            <a:r>
              <a:rPr lang="en-GB" sz="4400" i="1" dirty="0">
                <a:solidFill>
                  <a:schemeClr val="accent1">
                    <a:lumMod val="50000"/>
                  </a:schemeClr>
                </a:solidFill>
                <a:latin typeface="Gill Sans MT" panose="020B0502020104020203" pitchFamily="34" charset="0"/>
                <a:ea typeface="Times New Roman" panose="02020603050405020304" pitchFamily="18" charset="0"/>
              </a:rPr>
              <a:t>‘a very strong feeling among the miners’. </a:t>
            </a:r>
          </a:p>
          <a:p>
            <a:pPr lvl="1" algn="ctr"/>
            <a:endParaRPr lang="en-GB" sz="2400" i="1" dirty="0">
              <a:solidFill>
                <a:schemeClr val="accent1">
                  <a:lumMod val="50000"/>
                </a:schemeClr>
              </a:solidFill>
              <a:latin typeface="Gill Sans MT" panose="020B0502020104020203" pitchFamily="34" charset="0"/>
              <a:ea typeface="Times New Roman" panose="02020603050405020304" pitchFamily="18" charset="0"/>
            </a:endParaRPr>
          </a:p>
          <a:p>
            <a:pPr algn="ctr"/>
            <a:r>
              <a:rPr lang="en-GB" sz="4400" dirty="0">
                <a:solidFill>
                  <a:schemeClr val="accent1">
                    <a:lumMod val="50000"/>
                  </a:schemeClr>
                </a:solidFill>
                <a:latin typeface="Gill Sans MT" panose="020B0502020104020203" pitchFamily="34" charset="0"/>
                <a:ea typeface="Times New Roman" panose="02020603050405020304" pitchFamily="18" charset="0"/>
              </a:rPr>
              <a:t>It would be </a:t>
            </a:r>
          </a:p>
          <a:p>
            <a:pPr algn="ctr"/>
            <a:r>
              <a:rPr lang="en-GB" sz="4400" i="1" dirty="0">
                <a:solidFill>
                  <a:schemeClr val="accent1">
                    <a:lumMod val="50000"/>
                  </a:schemeClr>
                </a:solidFill>
                <a:latin typeface="Gill Sans MT" panose="020B0502020104020203" pitchFamily="34" charset="0"/>
                <a:ea typeface="Times New Roman" panose="02020603050405020304" pitchFamily="18" charset="0"/>
              </a:rPr>
              <a:t>‘difficult to restrain further violent proceedings’</a:t>
            </a:r>
            <a:r>
              <a:rPr lang="en-GB" sz="4400" dirty="0">
                <a:solidFill>
                  <a:schemeClr val="accent1">
                    <a:lumMod val="50000"/>
                  </a:schemeClr>
                </a:solidFill>
                <a:latin typeface="Gill Sans MT" panose="020B0502020104020203" pitchFamily="34" charset="0"/>
                <a:ea typeface="Times New Roman" panose="02020603050405020304" pitchFamily="18" charset="0"/>
              </a:rPr>
              <a:t>.</a:t>
            </a:r>
          </a:p>
          <a:p>
            <a:pPr algn="ctr"/>
            <a:endParaRPr lang="en-GB" sz="4400" dirty="0">
              <a:solidFill>
                <a:schemeClr val="accent1">
                  <a:lumMod val="50000"/>
                </a:schemeClr>
              </a:solidFill>
              <a:latin typeface="Gill Sans MT" panose="020B0502020104020203" pitchFamily="34" charset="0"/>
              <a:ea typeface="Times New Roman" panose="02020603050405020304" pitchFamily="18" charset="0"/>
            </a:endParaRPr>
          </a:p>
          <a:p>
            <a:pPr algn="ctr"/>
            <a:r>
              <a:rPr lang="en-GB" sz="4400" dirty="0">
                <a:solidFill>
                  <a:schemeClr val="accent1">
                    <a:lumMod val="50000"/>
                  </a:schemeClr>
                </a:solidFill>
                <a:latin typeface="Gill Sans MT" panose="020B0502020104020203" pitchFamily="34" charset="0"/>
                <a:ea typeface="Times New Roman" panose="02020603050405020304" pitchFamily="18" charset="0"/>
              </a:rPr>
              <a:t>Holiday promises to stop loading smudge for sale.</a:t>
            </a:r>
          </a:p>
        </p:txBody>
      </p:sp>
      <p:sp>
        <p:nvSpPr>
          <p:cNvPr id="5" name="TextBox 4"/>
          <p:cNvSpPr txBox="1"/>
          <p:nvPr/>
        </p:nvSpPr>
        <p:spPr>
          <a:xfrm>
            <a:off x="484094" y="510988"/>
            <a:ext cx="9197788" cy="1754326"/>
          </a:xfrm>
          <a:prstGeom prst="rect">
            <a:avLst/>
          </a:prstGeom>
          <a:noFill/>
        </p:spPr>
        <p:txBody>
          <a:bodyPr wrap="square" rtlCol="0">
            <a:spAutoFit/>
          </a:bodyPr>
          <a:lstStyle/>
          <a:p>
            <a:pPr algn="ctr"/>
            <a:r>
              <a:rPr lang="en-GB" sz="5400" dirty="0">
                <a:solidFill>
                  <a:srgbClr val="0070C0"/>
                </a:solidFill>
                <a:latin typeface="Gill Sans MT" panose="020B0502020104020203" pitchFamily="34" charset="0"/>
              </a:rPr>
              <a:t>Provocation:  Smudge and Lies at Ackton Hall Cy, Featherstone</a:t>
            </a:r>
          </a:p>
        </p:txBody>
      </p:sp>
      <p:sp>
        <p:nvSpPr>
          <p:cNvPr id="2" name="Slide Number Placeholder 1">
            <a:extLst>
              <a:ext uri="{FF2B5EF4-FFF2-40B4-BE49-F238E27FC236}">
                <a16:creationId xmlns:a16="http://schemas.microsoft.com/office/drawing/2014/main" id="{8EB99B65-3633-443C-AF72-298340068E89}"/>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41</a:t>
            </a:fld>
            <a:endParaRPr lang="en-US">
              <a:solidFill>
                <a:prstClr val="black">
                  <a:tint val="75000"/>
                </a:prstClr>
              </a:solidFill>
            </a:endParaRPr>
          </a:p>
        </p:txBody>
      </p:sp>
    </p:spTree>
    <p:extLst>
      <p:ext uri="{BB962C8B-B14F-4D97-AF65-F5344CB8AC3E}">
        <p14:creationId xmlns:p14="http://schemas.microsoft.com/office/powerpoint/2010/main" val="29852429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03729" y="2910773"/>
            <a:ext cx="8978153" cy="9264075"/>
          </a:xfrm>
          <a:prstGeom prst="rect">
            <a:avLst/>
          </a:prstGeom>
          <a:noFill/>
        </p:spPr>
        <p:txBody>
          <a:bodyPr wrap="square" rtlCol="0">
            <a:spAutoFit/>
          </a:bodyPr>
          <a:lstStyle/>
          <a:p>
            <a:pPr algn="ctr"/>
            <a:r>
              <a:rPr lang="en-GB" sz="4400" i="1" dirty="0">
                <a:latin typeface="Gill Sans MT" panose="020B0502020104020203" pitchFamily="34" charset="0"/>
                <a:ea typeface="Times New Roman" panose="02020603050405020304" pitchFamily="18" charset="0"/>
              </a:rPr>
              <a:t>Wednesday 6 September: Later</a:t>
            </a:r>
          </a:p>
          <a:p>
            <a:pPr algn="ctr"/>
            <a:endParaRPr lang="en-GB" sz="2400" i="1" dirty="0">
              <a:latin typeface="Gill Sans MT" panose="020B0502020104020203" pitchFamily="34" charset="0"/>
              <a:ea typeface="Times New Roman" panose="02020603050405020304" pitchFamily="18" charset="0"/>
            </a:endParaRPr>
          </a:p>
          <a:p>
            <a:pPr algn="ctr"/>
            <a:r>
              <a:rPr lang="en-GB" sz="4400" dirty="0">
                <a:solidFill>
                  <a:schemeClr val="accent1">
                    <a:lumMod val="50000"/>
                  </a:schemeClr>
                </a:solidFill>
                <a:latin typeface="Gill Sans MT" panose="020B0502020104020203" pitchFamily="34" charset="0"/>
                <a:ea typeface="Times New Roman" panose="02020603050405020304" pitchFamily="18" charset="0"/>
              </a:rPr>
              <a:t>Surface workers surrounded by a crowd armed with sticks, </a:t>
            </a:r>
          </a:p>
          <a:p>
            <a:pPr lvl="1" algn="ctr"/>
            <a:r>
              <a:rPr lang="en-GB" sz="4400" i="1" dirty="0">
                <a:solidFill>
                  <a:schemeClr val="accent1">
                    <a:lumMod val="50000"/>
                  </a:schemeClr>
                </a:solidFill>
                <a:latin typeface="Gill Sans MT" panose="020B0502020104020203" pitchFamily="34" charset="0"/>
                <a:ea typeface="Times New Roman" panose="02020603050405020304" pitchFamily="18" charset="0"/>
              </a:rPr>
              <a:t>‘men and boys and women and all’</a:t>
            </a:r>
            <a:r>
              <a:rPr lang="en-GB" sz="4400" dirty="0">
                <a:solidFill>
                  <a:schemeClr val="accent1">
                    <a:lumMod val="50000"/>
                  </a:schemeClr>
                </a:solidFill>
                <a:latin typeface="Gill Sans MT" panose="020B0502020104020203" pitchFamily="34" charset="0"/>
                <a:ea typeface="Times New Roman" panose="02020603050405020304" pitchFamily="18" charset="0"/>
              </a:rPr>
              <a:t> </a:t>
            </a:r>
          </a:p>
          <a:p>
            <a:pPr algn="ctr"/>
            <a:r>
              <a:rPr lang="en-GB" sz="4400" dirty="0">
                <a:solidFill>
                  <a:schemeClr val="accent1">
                    <a:lumMod val="50000"/>
                  </a:schemeClr>
                </a:solidFill>
                <a:latin typeface="Gill Sans MT" panose="020B0502020104020203" pitchFamily="34" charset="0"/>
                <a:ea typeface="Times New Roman" panose="02020603050405020304" pitchFamily="18" charset="0"/>
              </a:rPr>
              <a:t>who insisted they cease work</a:t>
            </a:r>
            <a:r>
              <a:rPr lang="en-GB" sz="4400" dirty="0">
                <a:solidFill>
                  <a:schemeClr val="accent1">
                    <a:lumMod val="50000"/>
                  </a:schemeClr>
                </a:solidFill>
                <a:latin typeface="Times New Roman" panose="02020603050405020304" pitchFamily="18" charset="0"/>
                <a:ea typeface="Times New Roman" panose="02020603050405020304" pitchFamily="18" charset="0"/>
              </a:rPr>
              <a:t>.</a:t>
            </a:r>
          </a:p>
          <a:p>
            <a:pPr algn="ctr"/>
            <a:endParaRPr lang="en-GB" sz="4400" dirty="0">
              <a:solidFill>
                <a:schemeClr val="accent1">
                  <a:lumMod val="50000"/>
                </a:schemeClr>
              </a:solidFill>
              <a:latin typeface="Times New Roman" panose="02020603050405020304" pitchFamily="18" charset="0"/>
              <a:ea typeface="Times New Roman" panose="02020603050405020304" pitchFamily="18" charset="0"/>
            </a:endParaRPr>
          </a:p>
          <a:p>
            <a:pPr algn="ctr"/>
            <a:r>
              <a:rPr lang="en-GB" sz="4400" dirty="0">
                <a:solidFill>
                  <a:schemeClr val="accent1">
                    <a:lumMod val="50000"/>
                  </a:schemeClr>
                </a:solidFill>
                <a:latin typeface="Gill Sans MT" panose="020B0502020104020203" pitchFamily="34" charset="0"/>
                <a:ea typeface="Times New Roman" panose="02020603050405020304" pitchFamily="18" charset="0"/>
              </a:rPr>
              <a:t>Used </a:t>
            </a:r>
            <a:r>
              <a:rPr lang="en-GB" sz="4400" i="1" dirty="0">
                <a:solidFill>
                  <a:schemeClr val="accent1">
                    <a:lumMod val="50000"/>
                  </a:schemeClr>
                </a:solidFill>
                <a:latin typeface="Gill Sans MT" panose="020B0502020104020203" pitchFamily="34" charset="0"/>
                <a:ea typeface="Times New Roman" panose="02020603050405020304" pitchFamily="18" charset="0"/>
              </a:rPr>
              <a:t>‘very strong</a:t>
            </a:r>
            <a:r>
              <a:rPr lang="en-GB" sz="4400" dirty="0">
                <a:solidFill>
                  <a:schemeClr val="accent1">
                    <a:lumMod val="50000"/>
                  </a:schemeClr>
                </a:solidFill>
                <a:latin typeface="Gill Sans MT" panose="020B0502020104020203" pitchFamily="34" charset="0"/>
                <a:ea typeface="Times New Roman" panose="02020603050405020304" pitchFamily="18" charset="0"/>
              </a:rPr>
              <a:t>’ language to the foreman, William Jaques: if he went near the smudge again they would</a:t>
            </a:r>
          </a:p>
          <a:p>
            <a:pPr lvl="1" algn="ctr"/>
            <a:r>
              <a:rPr lang="en-GB" sz="4400" i="1" dirty="0">
                <a:solidFill>
                  <a:schemeClr val="accent1">
                    <a:lumMod val="50000"/>
                  </a:schemeClr>
                </a:solidFill>
                <a:latin typeface="Gill Sans MT" panose="020B0502020104020203" pitchFamily="34" charset="0"/>
                <a:ea typeface="Times New Roman" panose="02020603050405020304" pitchFamily="18" charset="0"/>
              </a:rPr>
              <a:t>‘tear him from limb to limb’</a:t>
            </a:r>
            <a:r>
              <a:rPr lang="en-GB" sz="4400" dirty="0">
                <a:solidFill>
                  <a:schemeClr val="accent1">
                    <a:lumMod val="50000"/>
                  </a:schemeClr>
                </a:solidFill>
                <a:latin typeface="Gill Sans MT" panose="020B0502020104020203" pitchFamily="34" charset="0"/>
                <a:ea typeface="Times New Roman" panose="02020603050405020304" pitchFamily="18" charset="0"/>
              </a:rPr>
              <a:t>.</a:t>
            </a:r>
          </a:p>
          <a:p>
            <a:pPr lvl="1" algn="ctr"/>
            <a:endParaRPr lang="en-GB" sz="4400" dirty="0">
              <a:solidFill>
                <a:schemeClr val="accent1">
                  <a:lumMod val="50000"/>
                </a:schemeClr>
              </a:solidFill>
              <a:latin typeface="Gill Sans MT" panose="020B0502020104020203" pitchFamily="34" charset="0"/>
              <a:ea typeface="Times New Roman" panose="02020603050405020304" pitchFamily="18" charset="0"/>
            </a:endParaRPr>
          </a:p>
          <a:p>
            <a:pPr algn="ctr"/>
            <a:r>
              <a:rPr lang="en-GB" sz="4400" dirty="0">
                <a:solidFill>
                  <a:schemeClr val="accent1">
                    <a:lumMod val="50000"/>
                  </a:schemeClr>
                </a:solidFill>
                <a:latin typeface="Gill Sans MT" panose="020B0502020104020203" pitchFamily="34" charset="0"/>
                <a:ea typeface="Times New Roman" panose="02020603050405020304" pitchFamily="18" charset="0"/>
              </a:rPr>
              <a:t>That night: Jaques and his wife were assaulted.</a:t>
            </a:r>
          </a:p>
        </p:txBody>
      </p:sp>
      <p:sp>
        <p:nvSpPr>
          <p:cNvPr id="5" name="TextBox 4"/>
          <p:cNvSpPr txBox="1"/>
          <p:nvPr/>
        </p:nvSpPr>
        <p:spPr>
          <a:xfrm>
            <a:off x="484094" y="510988"/>
            <a:ext cx="9197788" cy="1754326"/>
          </a:xfrm>
          <a:prstGeom prst="rect">
            <a:avLst/>
          </a:prstGeom>
          <a:noFill/>
        </p:spPr>
        <p:txBody>
          <a:bodyPr wrap="square" rtlCol="0">
            <a:spAutoFit/>
          </a:bodyPr>
          <a:lstStyle/>
          <a:p>
            <a:pPr algn="ctr"/>
            <a:r>
              <a:rPr lang="en-GB" sz="5400" dirty="0">
                <a:solidFill>
                  <a:srgbClr val="0070C0"/>
                </a:solidFill>
                <a:latin typeface="Gill Sans MT" panose="020B0502020104020203" pitchFamily="34" charset="0"/>
              </a:rPr>
              <a:t>Provocation:  Smudge and Lies at Ackton Hall Cy, Featherstone</a:t>
            </a:r>
          </a:p>
        </p:txBody>
      </p:sp>
      <p:sp>
        <p:nvSpPr>
          <p:cNvPr id="2" name="Slide Number Placeholder 1">
            <a:extLst>
              <a:ext uri="{FF2B5EF4-FFF2-40B4-BE49-F238E27FC236}">
                <a16:creationId xmlns:a16="http://schemas.microsoft.com/office/drawing/2014/main" id="{44C6AEE6-C4BE-4FA2-A74A-D218058E3B36}"/>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42</a:t>
            </a:fld>
            <a:endParaRPr lang="en-US">
              <a:solidFill>
                <a:prstClr val="black">
                  <a:tint val="75000"/>
                </a:prstClr>
              </a:solidFill>
            </a:endParaRPr>
          </a:p>
        </p:txBody>
      </p:sp>
    </p:spTree>
    <p:extLst>
      <p:ext uri="{BB962C8B-B14F-4D97-AF65-F5344CB8AC3E}">
        <p14:creationId xmlns:p14="http://schemas.microsoft.com/office/powerpoint/2010/main" val="21099192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23047" y="2265314"/>
            <a:ext cx="8763000" cy="10064294"/>
          </a:xfrm>
          <a:prstGeom prst="rect">
            <a:avLst/>
          </a:prstGeom>
          <a:noFill/>
        </p:spPr>
        <p:txBody>
          <a:bodyPr wrap="square" rtlCol="0">
            <a:spAutoFit/>
          </a:bodyPr>
          <a:lstStyle/>
          <a:p>
            <a:endParaRPr lang="en-GB" sz="2400" dirty="0">
              <a:latin typeface="Gill Sans MT" panose="020B0502020104020203" pitchFamily="34" charset="0"/>
            </a:endParaRPr>
          </a:p>
          <a:p>
            <a:pPr algn="ctr"/>
            <a:r>
              <a:rPr lang="en-GB" sz="4400" i="1" dirty="0">
                <a:latin typeface="Gill Sans MT" panose="020B0502020104020203" pitchFamily="34" charset="0"/>
                <a:ea typeface="Times New Roman" panose="02020603050405020304" pitchFamily="18" charset="0"/>
              </a:rPr>
              <a:t>Thursday 7 September: </a:t>
            </a:r>
          </a:p>
          <a:p>
            <a:pPr algn="ctr"/>
            <a:endParaRPr lang="en-GB" sz="2400" i="1" dirty="0">
              <a:latin typeface="Gill Sans MT" panose="020B0502020104020203" pitchFamily="34" charset="0"/>
              <a:ea typeface="Times New Roman" panose="02020603050405020304" pitchFamily="18" charset="0"/>
            </a:endParaRPr>
          </a:p>
          <a:p>
            <a:pPr algn="ctr"/>
            <a:r>
              <a:rPr lang="en-GB" sz="4400" dirty="0">
                <a:solidFill>
                  <a:schemeClr val="accent1">
                    <a:lumMod val="50000"/>
                  </a:schemeClr>
                </a:solidFill>
                <a:latin typeface="Gill Sans MT" panose="020B0502020104020203" pitchFamily="34" charset="0"/>
                <a:ea typeface="Times New Roman" panose="02020603050405020304" pitchFamily="18" charset="0"/>
              </a:rPr>
              <a:t>A group of women enter the yard and insist all work should stop; joined by a group of youths, armed.</a:t>
            </a:r>
          </a:p>
          <a:p>
            <a:pPr algn="ctr"/>
            <a:endParaRPr lang="en-GB" sz="2400" dirty="0">
              <a:solidFill>
                <a:schemeClr val="accent1">
                  <a:lumMod val="50000"/>
                </a:schemeClr>
              </a:solidFill>
              <a:latin typeface="Gill Sans MT" panose="020B0502020104020203" pitchFamily="34" charset="0"/>
              <a:ea typeface="Times New Roman" panose="02020603050405020304" pitchFamily="18" charset="0"/>
            </a:endParaRPr>
          </a:p>
          <a:p>
            <a:pPr lvl="0" algn="ctr"/>
            <a:r>
              <a:rPr lang="en-GB" altLang="en-US" sz="4400" dirty="0">
                <a:solidFill>
                  <a:schemeClr val="accent1">
                    <a:lumMod val="50000"/>
                  </a:schemeClr>
                </a:solidFill>
                <a:latin typeface="Gill Sans MT" panose="020B0502020104020203" pitchFamily="34" charset="0"/>
                <a:ea typeface="Times New Roman" panose="02020603050405020304" pitchFamily="18" charset="0"/>
              </a:rPr>
              <a:t>They told Holiday he had broken their agreement.  Two wagons of smudge were ticketed to Bradford. </a:t>
            </a:r>
          </a:p>
          <a:p>
            <a:pPr lvl="0" algn="ctr"/>
            <a:r>
              <a:rPr lang="en-GB" altLang="en-US" sz="2400" dirty="0">
                <a:solidFill>
                  <a:schemeClr val="accent1">
                    <a:lumMod val="50000"/>
                  </a:schemeClr>
                </a:solidFill>
                <a:latin typeface="Gill Sans MT" panose="020B0502020104020203" pitchFamily="34" charset="0"/>
                <a:ea typeface="Times New Roman" panose="02020603050405020304" pitchFamily="18" charset="0"/>
              </a:rPr>
              <a:t> </a:t>
            </a:r>
          </a:p>
          <a:p>
            <a:pPr lvl="0" algn="ctr"/>
            <a:r>
              <a:rPr lang="en-GB" altLang="en-US" sz="4400" dirty="0">
                <a:solidFill>
                  <a:schemeClr val="accent1">
                    <a:lumMod val="50000"/>
                  </a:schemeClr>
                </a:solidFill>
                <a:latin typeface="Gill Sans MT" panose="020B0502020104020203" pitchFamily="34" charset="0"/>
                <a:ea typeface="Times New Roman" panose="02020603050405020304" pitchFamily="18" charset="0"/>
              </a:rPr>
              <a:t>Holiday: the tickets are old ones; </a:t>
            </a:r>
            <a:br>
              <a:rPr lang="en-GB" altLang="en-US" sz="4400" dirty="0">
                <a:solidFill>
                  <a:schemeClr val="accent1">
                    <a:lumMod val="50000"/>
                  </a:schemeClr>
                </a:solidFill>
                <a:latin typeface="Gill Sans MT" panose="020B0502020104020203" pitchFamily="34" charset="0"/>
                <a:ea typeface="Times New Roman" panose="02020603050405020304" pitchFamily="18" charset="0"/>
              </a:rPr>
            </a:br>
            <a:r>
              <a:rPr lang="en-GB" altLang="en-US" sz="4400" dirty="0">
                <a:solidFill>
                  <a:schemeClr val="accent1">
                    <a:lumMod val="50000"/>
                  </a:schemeClr>
                </a:solidFill>
                <a:latin typeface="Gill Sans MT" panose="020B0502020104020203" pitchFamily="34" charset="0"/>
                <a:ea typeface="Times New Roman" panose="02020603050405020304" pitchFamily="18" charset="0"/>
              </a:rPr>
              <a:t>I have kept my promise.  </a:t>
            </a:r>
          </a:p>
          <a:p>
            <a:pPr lvl="0" algn="ctr"/>
            <a:endParaRPr lang="en-GB" altLang="en-US" sz="2400" dirty="0">
              <a:solidFill>
                <a:schemeClr val="accent1">
                  <a:lumMod val="50000"/>
                </a:schemeClr>
              </a:solidFill>
              <a:latin typeface="Gill Sans MT" panose="020B0502020104020203" pitchFamily="34" charset="0"/>
              <a:ea typeface="Times New Roman" panose="02020603050405020304" pitchFamily="18" charset="0"/>
            </a:endParaRPr>
          </a:p>
          <a:p>
            <a:pPr lvl="0" algn="ctr"/>
            <a:r>
              <a:rPr lang="en-GB" altLang="en-US" sz="4400" dirty="0">
                <a:solidFill>
                  <a:schemeClr val="accent1">
                    <a:lumMod val="50000"/>
                  </a:schemeClr>
                </a:solidFill>
                <a:latin typeface="Gill Sans MT" panose="020B0502020104020203" pitchFamily="34" charset="0"/>
                <a:ea typeface="Times New Roman" panose="02020603050405020304" pitchFamily="18" charset="0"/>
              </a:rPr>
              <a:t>Coal wagons overturned; windows broken.  </a:t>
            </a:r>
            <a:r>
              <a:rPr lang="en-GB" altLang="en-US" sz="4400" dirty="0">
                <a:solidFill>
                  <a:schemeClr val="accent1">
                    <a:lumMod val="50000"/>
                  </a:schemeClr>
                </a:solidFill>
                <a:latin typeface="Gill Sans MT" panose="020B0502020104020203" pitchFamily="34" charset="0"/>
              </a:rPr>
              <a:t>Holiday goes to fetch police. There are no police, only soldiers.</a:t>
            </a:r>
            <a:endParaRPr lang="en-GB" sz="4400" i="1" dirty="0">
              <a:solidFill>
                <a:schemeClr val="accent1">
                  <a:lumMod val="50000"/>
                </a:schemeClr>
              </a:solidFill>
              <a:latin typeface="Gill Sans MT" panose="020B0502020104020203" pitchFamily="34" charset="0"/>
              <a:ea typeface="Times New Roman" panose="02020603050405020304" pitchFamily="18" charset="0"/>
            </a:endParaRPr>
          </a:p>
        </p:txBody>
      </p:sp>
      <p:sp>
        <p:nvSpPr>
          <p:cNvPr id="5" name="TextBox 4"/>
          <p:cNvSpPr txBox="1"/>
          <p:nvPr/>
        </p:nvSpPr>
        <p:spPr>
          <a:xfrm>
            <a:off x="484094" y="510988"/>
            <a:ext cx="9197788" cy="1754326"/>
          </a:xfrm>
          <a:prstGeom prst="rect">
            <a:avLst/>
          </a:prstGeom>
          <a:noFill/>
        </p:spPr>
        <p:txBody>
          <a:bodyPr wrap="square" rtlCol="0">
            <a:spAutoFit/>
          </a:bodyPr>
          <a:lstStyle/>
          <a:p>
            <a:pPr algn="ctr"/>
            <a:r>
              <a:rPr lang="en-GB" sz="5400" dirty="0">
                <a:solidFill>
                  <a:srgbClr val="0070C0"/>
                </a:solidFill>
                <a:latin typeface="Gill Sans MT" panose="020B0502020104020203" pitchFamily="34" charset="0"/>
              </a:rPr>
              <a:t>Provocation:  Smudge and Lies at Ackton Hall Cy, Featherstone</a:t>
            </a:r>
          </a:p>
        </p:txBody>
      </p:sp>
      <p:sp>
        <p:nvSpPr>
          <p:cNvPr id="2" name="Slide Number Placeholder 1">
            <a:extLst>
              <a:ext uri="{FF2B5EF4-FFF2-40B4-BE49-F238E27FC236}">
                <a16:creationId xmlns:a16="http://schemas.microsoft.com/office/drawing/2014/main" id="{B8BEF43A-64D0-4D10-A6C7-998D8037CC85}"/>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43</a:t>
            </a:fld>
            <a:endParaRPr lang="en-US">
              <a:solidFill>
                <a:prstClr val="black">
                  <a:tint val="75000"/>
                </a:prstClr>
              </a:solidFill>
            </a:endParaRPr>
          </a:p>
        </p:txBody>
      </p:sp>
    </p:spTree>
    <p:extLst>
      <p:ext uri="{BB962C8B-B14F-4D97-AF65-F5344CB8AC3E}">
        <p14:creationId xmlns:p14="http://schemas.microsoft.com/office/powerpoint/2010/main" val="15452615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35" y="463382"/>
            <a:ext cx="9890041" cy="6092265"/>
          </a:xfrm>
          <a:prstGeom prst="rect">
            <a:avLst/>
          </a:prstGeom>
        </p:spPr>
      </p:pic>
      <p:sp>
        <p:nvSpPr>
          <p:cNvPr id="3" name="TextBox 2"/>
          <p:cNvSpPr txBox="1"/>
          <p:nvPr/>
        </p:nvSpPr>
        <p:spPr>
          <a:xfrm>
            <a:off x="290944" y="7364920"/>
            <a:ext cx="9351819" cy="5047536"/>
          </a:xfrm>
          <a:prstGeom prst="rect">
            <a:avLst/>
          </a:prstGeom>
          <a:noFill/>
        </p:spPr>
        <p:txBody>
          <a:bodyPr wrap="square" rtlCol="0">
            <a:spAutoFit/>
          </a:bodyPr>
          <a:lstStyle/>
          <a:p>
            <a:pPr algn="ctr"/>
            <a:r>
              <a:rPr lang="en-GB" sz="5400" dirty="0">
                <a:solidFill>
                  <a:srgbClr val="0070C0"/>
                </a:solidFill>
                <a:latin typeface="Gill Sans MT" panose="020B0502020104020203" pitchFamily="34" charset="0"/>
              </a:rPr>
              <a:t>Interlude: Lies and Humiliation.</a:t>
            </a:r>
          </a:p>
          <a:p>
            <a:pPr algn="ctr"/>
            <a:endParaRPr lang="en-GB" sz="2400" dirty="0">
              <a:latin typeface="Gill Sans MT" panose="020B0502020104020203" pitchFamily="34" charset="0"/>
            </a:endParaRPr>
          </a:p>
          <a:p>
            <a:pPr algn="ctr"/>
            <a:r>
              <a:rPr lang="en-GB" sz="4400" dirty="0">
                <a:latin typeface="Gill Sans MT" panose="020B0502020104020203" pitchFamily="34" charset="0"/>
              </a:rPr>
              <a:t>Mr and Mrs Lammle, each having married under the impression that the other is rich, discover that each is poor.</a:t>
            </a:r>
          </a:p>
          <a:p>
            <a:pPr algn="ctr"/>
            <a:endParaRPr lang="en-GB" sz="2400" dirty="0">
              <a:latin typeface="Gill Sans MT" panose="020B0502020104020203" pitchFamily="34" charset="0"/>
            </a:endParaRPr>
          </a:p>
          <a:p>
            <a:pPr algn="ctr"/>
            <a:r>
              <a:rPr lang="en-GB" sz="4400" dirty="0">
                <a:latin typeface="Gill Sans MT" panose="020B0502020104020203" pitchFamily="34" charset="0"/>
              </a:rPr>
              <a:t>Both are humiliated by the other’s deception; she is angry; he, livid.</a:t>
            </a:r>
          </a:p>
        </p:txBody>
      </p:sp>
      <p:sp>
        <p:nvSpPr>
          <p:cNvPr id="4" name="TextBox 3"/>
          <p:cNvSpPr txBox="1"/>
          <p:nvPr/>
        </p:nvSpPr>
        <p:spPr>
          <a:xfrm>
            <a:off x="672353" y="6613512"/>
            <a:ext cx="8471647" cy="646331"/>
          </a:xfrm>
          <a:prstGeom prst="rect">
            <a:avLst/>
          </a:prstGeom>
          <a:noFill/>
        </p:spPr>
        <p:txBody>
          <a:bodyPr wrap="square" rtlCol="0">
            <a:spAutoFit/>
          </a:bodyPr>
          <a:lstStyle/>
          <a:p>
            <a:pPr algn="ctr"/>
            <a:r>
              <a:rPr lang="en-GB" dirty="0">
                <a:latin typeface="Gill Sans MT" panose="020B0502020104020203" pitchFamily="34" charset="0"/>
              </a:rPr>
              <a:t>Marcus Stone, </a:t>
            </a:r>
            <a:r>
              <a:rPr lang="en-GB" i="1" dirty="0">
                <a:solidFill>
                  <a:srgbClr val="000000"/>
                </a:solidFill>
                <a:latin typeface="Gill Sans MT" panose="020B0502020104020203" pitchFamily="34" charset="0"/>
              </a:rPr>
              <a:t>The Happy Pair</a:t>
            </a:r>
            <a:r>
              <a:rPr lang="en-GB" dirty="0">
                <a:solidFill>
                  <a:srgbClr val="000000"/>
                </a:solidFill>
                <a:latin typeface="Gill Sans MT" panose="020B0502020104020203" pitchFamily="34" charset="0"/>
              </a:rPr>
              <a:t>. Wood engraving by W. T. Green. Illustration for Charles Dickens, </a:t>
            </a:r>
            <a:r>
              <a:rPr lang="en-GB" i="1" dirty="0">
                <a:solidFill>
                  <a:srgbClr val="000000"/>
                </a:solidFill>
                <a:latin typeface="Gill Sans MT" panose="020B0502020104020203" pitchFamily="34" charset="0"/>
              </a:rPr>
              <a:t>Our Mutual Friend</a:t>
            </a:r>
            <a:r>
              <a:rPr lang="en-GB" dirty="0">
                <a:solidFill>
                  <a:srgbClr val="000000"/>
                </a:solidFill>
                <a:latin typeface="Gill Sans MT" panose="020B0502020104020203" pitchFamily="34" charset="0"/>
              </a:rPr>
              <a:t>, Ch. 10, ‘A Marriage Contract’, </a:t>
            </a:r>
            <a:endParaRPr lang="en-GB" dirty="0">
              <a:latin typeface="Gill Sans MT" panose="020B0502020104020203" pitchFamily="34" charset="0"/>
            </a:endParaRPr>
          </a:p>
        </p:txBody>
      </p:sp>
      <p:sp>
        <p:nvSpPr>
          <p:cNvPr id="5" name="Slide Number Placeholder 4">
            <a:extLst>
              <a:ext uri="{FF2B5EF4-FFF2-40B4-BE49-F238E27FC236}">
                <a16:creationId xmlns:a16="http://schemas.microsoft.com/office/drawing/2014/main" id="{52C031B5-1F29-47E1-B2AF-7BA8BA9E047B}"/>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44</a:t>
            </a:fld>
            <a:endParaRPr lang="en-US">
              <a:solidFill>
                <a:prstClr val="black">
                  <a:tint val="75000"/>
                </a:prstClr>
              </a:solidFill>
            </a:endParaRPr>
          </a:p>
        </p:txBody>
      </p:sp>
    </p:spTree>
    <p:extLst>
      <p:ext uri="{BB962C8B-B14F-4D97-AF65-F5344CB8AC3E}">
        <p14:creationId xmlns:p14="http://schemas.microsoft.com/office/powerpoint/2010/main" val="24036636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91672" y="874058"/>
            <a:ext cx="8767482" cy="12095619"/>
          </a:xfrm>
          <a:prstGeom prst="rect">
            <a:avLst/>
          </a:prstGeom>
          <a:noFill/>
        </p:spPr>
        <p:txBody>
          <a:bodyPr wrap="square" rtlCol="0">
            <a:spAutoFit/>
          </a:bodyPr>
          <a:lstStyle/>
          <a:p>
            <a:pPr algn="ctr"/>
            <a:r>
              <a:rPr lang="en-GB" sz="5400" dirty="0">
                <a:solidFill>
                  <a:srgbClr val="0070C0"/>
                </a:solidFill>
                <a:latin typeface="Gill Sans MT" panose="020B0502020104020203" pitchFamily="34" charset="0"/>
              </a:rPr>
              <a:t>Narrative: </a:t>
            </a:r>
          </a:p>
          <a:p>
            <a:pPr algn="ctr"/>
            <a:r>
              <a:rPr lang="en-GB" sz="5400" dirty="0">
                <a:solidFill>
                  <a:srgbClr val="0070C0"/>
                </a:solidFill>
                <a:latin typeface="Gill Sans MT" panose="020B0502020104020203" pitchFamily="34" charset="0"/>
              </a:rPr>
              <a:t>The Soldiers at Ackton Hall</a:t>
            </a:r>
          </a:p>
          <a:p>
            <a:endParaRPr lang="en-GB" sz="2400" b="1" dirty="0">
              <a:latin typeface="Gill Sans MT" panose="020B0502020104020203" pitchFamily="34" charset="0"/>
            </a:endParaRPr>
          </a:p>
          <a:p>
            <a:pPr algn="ctr"/>
            <a:r>
              <a:rPr lang="en-GB" sz="4400" dirty="0">
                <a:solidFill>
                  <a:schemeClr val="accent1">
                    <a:lumMod val="50000"/>
                  </a:schemeClr>
                </a:solidFill>
                <a:latin typeface="Gill Sans MT" panose="020B0502020104020203" pitchFamily="34" charset="0"/>
              </a:rPr>
              <a:t>28 infantry o/c Capt. Digby Barker.</a:t>
            </a:r>
          </a:p>
          <a:p>
            <a:pPr algn="ctr"/>
            <a:endParaRPr lang="en-GB" sz="2400" dirty="0">
              <a:solidFill>
                <a:schemeClr val="accent1">
                  <a:lumMod val="50000"/>
                </a:schemeClr>
              </a:solidFill>
              <a:latin typeface="Gill Sans MT" panose="020B0502020104020203" pitchFamily="34" charset="0"/>
            </a:endParaRPr>
          </a:p>
          <a:p>
            <a:pPr algn="ctr"/>
            <a:r>
              <a:rPr lang="en-GB" sz="4400" dirty="0">
                <a:solidFill>
                  <a:schemeClr val="accent1">
                    <a:lumMod val="50000"/>
                  </a:schemeClr>
                </a:solidFill>
                <a:latin typeface="Gill Sans MT" panose="020B0502020104020203" pitchFamily="34" charset="0"/>
              </a:rPr>
              <a:t>Arrive at 4:00.  Jeered &amp; hooted.  </a:t>
            </a:r>
          </a:p>
          <a:p>
            <a:pPr algn="ctr"/>
            <a:r>
              <a:rPr lang="en-GB" sz="4400" dirty="0">
                <a:solidFill>
                  <a:schemeClr val="accent1">
                    <a:lumMod val="50000"/>
                  </a:schemeClr>
                </a:solidFill>
                <a:latin typeface="Gill Sans MT" panose="020B0502020104020203" pitchFamily="34" charset="0"/>
              </a:rPr>
              <a:t>No JP.  Hide in the Engine House.</a:t>
            </a:r>
          </a:p>
          <a:p>
            <a:pPr algn="ctr"/>
            <a:endParaRPr lang="en-GB" sz="2400" dirty="0">
              <a:solidFill>
                <a:schemeClr val="accent1">
                  <a:lumMod val="50000"/>
                </a:schemeClr>
              </a:solidFill>
              <a:latin typeface="Gill Sans MT" panose="020B0502020104020203" pitchFamily="34" charset="0"/>
            </a:endParaRPr>
          </a:p>
          <a:p>
            <a:pPr algn="ctr"/>
            <a:r>
              <a:rPr lang="en-GB" sz="4400" dirty="0">
                <a:solidFill>
                  <a:schemeClr val="accent1">
                    <a:lumMod val="50000"/>
                  </a:schemeClr>
                </a:solidFill>
                <a:latin typeface="Gill Sans MT" panose="020B0502020104020203" pitchFamily="34" charset="0"/>
              </a:rPr>
              <a:t>6:30 Holiday asked to remove soldiers; refuses.  A crowd of thousands gathers. Holiday again asked to remove soldiers.  </a:t>
            </a:r>
          </a:p>
          <a:p>
            <a:pPr algn="ctr"/>
            <a:endParaRPr lang="en-GB" sz="2400" dirty="0">
              <a:solidFill>
                <a:schemeClr val="accent1">
                  <a:lumMod val="50000"/>
                </a:schemeClr>
              </a:solidFill>
              <a:latin typeface="Gill Sans MT" panose="020B0502020104020203" pitchFamily="34" charset="0"/>
            </a:endParaRPr>
          </a:p>
          <a:p>
            <a:pPr algn="ctr"/>
            <a:r>
              <a:rPr lang="en-GB" sz="4400" dirty="0">
                <a:solidFill>
                  <a:schemeClr val="accent1">
                    <a:lumMod val="50000"/>
                  </a:schemeClr>
                </a:solidFill>
                <a:latin typeface="Gill Sans MT" panose="020B0502020104020203" pitchFamily="34" charset="0"/>
              </a:rPr>
              <a:t>Amos White’s crowd arrives.  Again Holiday asked to remove soldiers. </a:t>
            </a:r>
          </a:p>
          <a:p>
            <a:pPr algn="ctr"/>
            <a:endParaRPr lang="en-GB" sz="2400" dirty="0">
              <a:solidFill>
                <a:schemeClr val="accent1">
                  <a:lumMod val="50000"/>
                </a:schemeClr>
              </a:solidFill>
              <a:latin typeface="Gill Sans MT" panose="020B0502020104020203" pitchFamily="34" charset="0"/>
              <a:ea typeface="Times New Roman" panose="02020603050405020304" pitchFamily="18" charset="0"/>
            </a:endParaRPr>
          </a:p>
          <a:p>
            <a:pPr algn="ctr"/>
            <a:r>
              <a:rPr lang="en-GB" sz="4400" dirty="0">
                <a:solidFill>
                  <a:schemeClr val="accent1">
                    <a:lumMod val="50000"/>
                  </a:schemeClr>
                </a:solidFill>
                <a:latin typeface="Gill Sans MT" panose="020B0502020104020203" pitchFamily="34" charset="0"/>
                <a:ea typeface="Times New Roman" panose="02020603050405020304" pitchFamily="18" charset="0"/>
              </a:rPr>
              <a:t>Then several shouted: </a:t>
            </a:r>
            <a:br>
              <a:rPr lang="en-GB" sz="4400" dirty="0">
                <a:solidFill>
                  <a:schemeClr val="accent1">
                    <a:lumMod val="50000"/>
                  </a:schemeClr>
                </a:solidFill>
                <a:latin typeface="Gill Sans MT" panose="020B0502020104020203" pitchFamily="34" charset="0"/>
                <a:ea typeface="Times New Roman" panose="02020603050405020304" pitchFamily="18" charset="0"/>
              </a:rPr>
            </a:br>
            <a:r>
              <a:rPr lang="en-GB" sz="4400" dirty="0">
                <a:solidFill>
                  <a:schemeClr val="accent1">
                    <a:lumMod val="50000"/>
                  </a:schemeClr>
                </a:solidFill>
                <a:latin typeface="Gill Sans MT" panose="020B0502020104020203" pitchFamily="34" charset="0"/>
                <a:ea typeface="Times New Roman" panose="02020603050405020304" pitchFamily="18" charset="0"/>
              </a:rPr>
              <a:t>‘</a:t>
            </a:r>
            <a:r>
              <a:rPr lang="en-GB" sz="4400" i="1" dirty="0">
                <a:solidFill>
                  <a:schemeClr val="accent1">
                    <a:lumMod val="50000"/>
                  </a:schemeClr>
                </a:solidFill>
                <a:latin typeface="Gill Sans MT" panose="020B0502020104020203" pitchFamily="34" charset="0"/>
                <a:ea typeface="Times New Roman" panose="02020603050405020304" pitchFamily="18" charset="0"/>
              </a:rPr>
              <a:t>Kill him [Holiday]! Kill the bugger while you have him!’</a:t>
            </a:r>
            <a:endParaRPr lang="en-GB" sz="4400" dirty="0">
              <a:solidFill>
                <a:schemeClr val="accent1">
                  <a:lumMod val="50000"/>
                </a:schemeClr>
              </a:solidFill>
              <a:latin typeface="Gill Sans MT" panose="020B0502020104020203" pitchFamily="34" charset="0"/>
            </a:endParaRPr>
          </a:p>
          <a:p>
            <a:endParaRPr lang="en-GB" sz="2400" dirty="0">
              <a:latin typeface="Gill Sans MT" panose="020B0502020104020203" pitchFamily="34" charset="0"/>
            </a:endParaRPr>
          </a:p>
        </p:txBody>
      </p:sp>
      <p:sp>
        <p:nvSpPr>
          <p:cNvPr id="2" name="Slide Number Placeholder 1">
            <a:extLst>
              <a:ext uri="{FF2B5EF4-FFF2-40B4-BE49-F238E27FC236}">
                <a16:creationId xmlns:a16="http://schemas.microsoft.com/office/drawing/2014/main" id="{A13AD4A4-8A8E-4071-8D81-A195BC9F5B3C}"/>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45</a:t>
            </a:fld>
            <a:endParaRPr lang="en-US">
              <a:solidFill>
                <a:prstClr val="black">
                  <a:tint val="75000"/>
                </a:prstClr>
              </a:solidFill>
            </a:endParaRPr>
          </a:p>
        </p:txBody>
      </p:sp>
    </p:spTree>
    <p:extLst>
      <p:ext uri="{BB962C8B-B14F-4D97-AF65-F5344CB8AC3E}">
        <p14:creationId xmlns:p14="http://schemas.microsoft.com/office/powerpoint/2010/main" val="28983214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9259" y="875279"/>
            <a:ext cx="9101214" cy="11664732"/>
          </a:xfrm>
          <a:prstGeom prst="rect">
            <a:avLst/>
          </a:prstGeom>
          <a:noFill/>
        </p:spPr>
        <p:txBody>
          <a:bodyPr wrap="square" rtlCol="0">
            <a:spAutoFit/>
          </a:bodyPr>
          <a:lstStyle/>
          <a:p>
            <a:pPr algn="ctr"/>
            <a:r>
              <a:rPr lang="en-GB" sz="5400" dirty="0">
                <a:solidFill>
                  <a:srgbClr val="0070C0"/>
                </a:solidFill>
                <a:latin typeface="Gill Sans MT" panose="020B0502020104020203" pitchFamily="34" charset="0"/>
              </a:rPr>
              <a:t>Narrative: </a:t>
            </a:r>
          </a:p>
          <a:p>
            <a:pPr algn="ctr"/>
            <a:r>
              <a:rPr lang="en-GB" sz="5400" dirty="0">
                <a:solidFill>
                  <a:srgbClr val="0070C0"/>
                </a:solidFill>
                <a:latin typeface="Gill Sans MT" panose="020B0502020104020203" pitchFamily="34" charset="0"/>
              </a:rPr>
              <a:t>The Soldiers at Ackton Hall</a:t>
            </a:r>
          </a:p>
          <a:p>
            <a:endParaRPr lang="en-GB" sz="2400" dirty="0">
              <a:latin typeface="Gill Sans MT" panose="020B0502020104020203" pitchFamily="34" charset="0"/>
            </a:endParaRPr>
          </a:p>
          <a:p>
            <a:pPr algn="ctr"/>
            <a:r>
              <a:rPr lang="en-GB" sz="4400" dirty="0">
                <a:solidFill>
                  <a:schemeClr val="accent1">
                    <a:lumMod val="50000"/>
                  </a:schemeClr>
                </a:solidFill>
                <a:latin typeface="Gill Sans MT" panose="020B0502020104020203" pitchFamily="34" charset="0"/>
              </a:rPr>
              <a:t>About 7:00: The colliery yard set alight.  Capt. Barker approached in the Engine House by six men: Leave or we shall burn you out. </a:t>
            </a:r>
          </a:p>
          <a:p>
            <a:pPr algn="ctr"/>
            <a:r>
              <a:rPr lang="en-GB" sz="4400" dirty="0">
                <a:solidFill>
                  <a:schemeClr val="accent1">
                    <a:lumMod val="50000"/>
                  </a:schemeClr>
                </a:solidFill>
                <a:latin typeface="Gill Sans MT" panose="020B0502020104020203" pitchFamily="34" charset="0"/>
              </a:rPr>
              <a:t>Barker: I’ll go if the crowd goes.  </a:t>
            </a:r>
          </a:p>
          <a:p>
            <a:pPr algn="ctr"/>
            <a:r>
              <a:rPr lang="en-GB" sz="4400" dirty="0">
                <a:solidFill>
                  <a:schemeClr val="accent1">
                    <a:lumMod val="50000"/>
                  </a:schemeClr>
                </a:solidFill>
                <a:latin typeface="Gill Sans MT" panose="020B0502020104020203" pitchFamily="34" charset="0"/>
              </a:rPr>
              <a:t>He goes to station but crowds remain.  </a:t>
            </a:r>
          </a:p>
          <a:p>
            <a:pPr algn="ctr"/>
            <a:endParaRPr lang="en-GB" sz="2400" dirty="0">
              <a:solidFill>
                <a:schemeClr val="accent1">
                  <a:lumMod val="50000"/>
                </a:schemeClr>
              </a:solidFill>
              <a:latin typeface="Gill Sans MT" panose="020B0502020104020203" pitchFamily="34" charset="0"/>
            </a:endParaRPr>
          </a:p>
          <a:p>
            <a:pPr algn="ctr"/>
            <a:r>
              <a:rPr lang="en-GB" sz="4400" dirty="0">
                <a:solidFill>
                  <a:schemeClr val="accent1">
                    <a:lumMod val="50000"/>
                  </a:schemeClr>
                </a:solidFill>
                <a:latin typeface="Gill Sans MT" panose="020B0502020104020203" pitchFamily="34" charset="0"/>
              </a:rPr>
              <a:t>About 8:00: Bernard Hartley JP arrives. The troops are marched back to yard.</a:t>
            </a:r>
          </a:p>
          <a:p>
            <a:pPr algn="ctr"/>
            <a:r>
              <a:rPr lang="en-GB" sz="4400" dirty="0">
                <a:solidFill>
                  <a:schemeClr val="accent1">
                    <a:lumMod val="50000"/>
                  </a:schemeClr>
                </a:solidFill>
                <a:latin typeface="Gill Sans MT" panose="020B0502020104020203" pitchFamily="34" charset="0"/>
              </a:rPr>
              <a:t>Crowd told to disperse.  It does not.</a:t>
            </a:r>
          </a:p>
          <a:p>
            <a:pPr algn="ctr"/>
            <a:r>
              <a:rPr lang="en-GB" sz="4400" dirty="0">
                <a:solidFill>
                  <a:schemeClr val="accent1">
                    <a:lumMod val="50000"/>
                  </a:schemeClr>
                </a:solidFill>
                <a:latin typeface="Gill Sans MT" panose="020B0502020104020203" pitchFamily="34" charset="0"/>
              </a:rPr>
              <a:t>About 8:40: Riot Act read.</a:t>
            </a:r>
          </a:p>
          <a:p>
            <a:pPr algn="ctr"/>
            <a:endParaRPr lang="en-GB" sz="2400" dirty="0">
              <a:solidFill>
                <a:schemeClr val="accent1">
                  <a:lumMod val="50000"/>
                </a:schemeClr>
              </a:solidFill>
              <a:latin typeface="Gill Sans MT" panose="020B0502020104020203" pitchFamily="34" charset="0"/>
            </a:endParaRPr>
          </a:p>
          <a:p>
            <a:pPr algn="ctr"/>
            <a:r>
              <a:rPr lang="en-GB" sz="4400" dirty="0">
                <a:solidFill>
                  <a:schemeClr val="accent1">
                    <a:lumMod val="50000"/>
                  </a:schemeClr>
                </a:solidFill>
                <a:latin typeface="Gill Sans MT" panose="020B0502020104020203" pitchFamily="34" charset="0"/>
              </a:rPr>
              <a:t>About 9:15 Hartley orders troops to fire, twice.  Duggan and Gibbs killed.  Crowd still remains.</a:t>
            </a:r>
          </a:p>
        </p:txBody>
      </p:sp>
      <p:sp>
        <p:nvSpPr>
          <p:cNvPr id="2" name="Slide Number Placeholder 1">
            <a:extLst>
              <a:ext uri="{FF2B5EF4-FFF2-40B4-BE49-F238E27FC236}">
                <a16:creationId xmlns:a16="http://schemas.microsoft.com/office/drawing/2014/main" id="{9A3867F5-70A9-4C97-B3C2-175B797BAB2F}"/>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46</a:t>
            </a:fld>
            <a:endParaRPr lang="en-US">
              <a:solidFill>
                <a:prstClr val="black">
                  <a:tint val="75000"/>
                </a:prstClr>
              </a:solidFill>
            </a:endParaRPr>
          </a:p>
        </p:txBody>
      </p:sp>
    </p:spTree>
    <p:extLst>
      <p:ext uri="{BB962C8B-B14F-4D97-AF65-F5344CB8AC3E}">
        <p14:creationId xmlns:p14="http://schemas.microsoft.com/office/powerpoint/2010/main" val="25105182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F704BE3-8982-4F78-9A87-BADFDEA05698}"/>
              </a:ext>
            </a:extLst>
          </p:cNvPr>
          <p:cNvSpPr txBox="1"/>
          <p:nvPr/>
        </p:nvSpPr>
        <p:spPr>
          <a:xfrm>
            <a:off x="640080" y="449809"/>
            <a:ext cx="8723376" cy="3046988"/>
          </a:xfrm>
          <a:prstGeom prst="rect">
            <a:avLst/>
          </a:prstGeom>
          <a:noFill/>
        </p:spPr>
        <p:txBody>
          <a:bodyPr wrap="square" rtlCol="0">
            <a:spAutoFit/>
          </a:bodyPr>
          <a:lstStyle/>
          <a:p>
            <a:pPr algn="ctr"/>
            <a:r>
              <a:rPr lang="en-US" sz="9600" dirty="0">
                <a:solidFill>
                  <a:srgbClr val="0070C0"/>
                </a:solidFill>
                <a:latin typeface="Gill Sans MT" panose="020B0502020104020203" pitchFamily="34" charset="0"/>
              </a:rPr>
              <a:t>INSULTS</a:t>
            </a:r>
          </a:p>
          <a:p>
            <a:pPr algn="ctr"/>
            <a:r>
              <a:rPr lang="en-US" sz="9600" dirty="0">
                <a:solidFill>
                  <a:srgbClr val="0070C0"/>
                </a:solidFill>
                <a:latin typeface="Gill Sans MT" panose="020B0502020104020203" pitchFamily="34" charset="0"/>
              </a:rPr>
              <a:t>&amp; Provocations</a:t>
            </a:r>
            <a:endParaRPr lang="en-GB" sz="9600" dirty="0">
              <a:solidFill>
                <a:srgbClr val="0070C0"/>
              </a:solidFill>
              <a:latin typeface="Gill Sans MT" panose="020B0502020104020203" pitchFamily="34" charset="0"/>
            </a:endParaRPr>
          </a:p>
        </p:txBody>
      </p:sp>
      <p:sp>
        <p:nvSpPr>
          <p:cNvPr id="3" name="TextBox 2">
            <a:extLst>
              <a:ext uri="{FF2B5EF4-FFF2-40B4-BE49-F238E27FC236}">
                <a16:creationId xmlns:a16="http://schemas.microsoft.com/office/drawing/2014/main" id="{C632CC01-A3DA-4954-98BF-F43F988A8BE0}"/>
              </a:ext>
            </a:extLst>
          </p:cNvPr>
          <p:cNvSpPr txBox="1"/>
          <p:nvPr/>
        </p:nvSpPr>
        <p:spPr>
          <a:xfrm>
            <a:off x="603504" y="11283696"/>
            <a:ext cx="8631936" cy="1298448"/>
          </a:xfrm>
          <a:prstGeom prst="rect">
            <a:avLst/>
          </a:prstGeom>
          <a:noFill/>
        </p:spPr>
        <p:txBody>
          <a:bodyPr wrap="square" rtlCol="0">
            <a:spAutoFit/>
          </a:bodyPr>
          <a:lstStyle/>
          <a:p>
            <a:endParaRPr lang="en-GB" dirty="0"/>
          </a:p>
        </p:txBody>
      </p:sp>
      <p:pic>
        <p:nvPicPr>
          <p:cNvPr id="6" name="Picture 5" descr="A picture containing old, outdoor, group, standing&#10;&#10;Description automatically generated">
            <a:extLst>
              <a:ext uri="{FF2B5EF4-FFF2-40B4-BE49-F238E27FC236}">
                <a16:creationId xmlns:a16="http://schemas.microsoft.com/office/drawing/2014/main" id="{D795F283-CBD9-48CE-8A37-46DDFA0224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99000"/>
            <a:ext cx="9926429" cy="6584696"/>
          </a:xfrm>
          <a:prstGeom prst="rect">
            <a:avLst/>
          </a:prstGeom>
        </p:spPr>
      </p:pic>
      <p:sp>
        <p:nvSpPr>
          <p:cNvPr id="4" name="Slide Number Placeholder 3">
            <a:extLst>
              <a:ext uri="{FF2B5EF4-FFF2-40B4-BE49-F238E27FC236}">
                <a16:creationId xmlns:a16="http://schemas.microsoft.com/office/drawing/2014/main" id="{6112E06A-A02A-4AC2-BB4C-6391EE18F87E}"/>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47</a:t>
            </a:fld>
            <a:endParaRPr lang="en-US">
              <a:solidFill>
                <a:prstClr val="black">
                  <a:tint val="75000"/>
                </a:prstClr>
              </a:solidFill>
            </a:endParaRPr>
          </a:p>
        </p:txBody>
      </p:sp>
    </p:spTree>
    <p:extLst>
      <p:ext uri="{BB962C8B-B14F-4D97-AF65-F5344CB8AC3E}">
        <p14:creationId xmlns:p14="http://schemas.microsoft.com/office/powerpoint/2010/main" val="14677667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53129"/>
            <a:ext cx="9905999" cy="3416320"/>
          </a:xfrm>
          <a:prstGeom prst="rect">
            <a:avLst/>
          </a:prstGeom>
          <a:noFill/>
        </p:spPr>
        <p:txBody>
          <a:bodyPr wrap="square" rtlCol="0">
            <a:spAutoFit/>
          </a:bodyPr>
          <a:lstStyle/>
          <a:p>
            <a:pPr algn="ctr"/>
            <a:r>
              <a:rPr lang="en-GB" sz="5400" dirty="0">
                <a:solidFill>
                  <a:srgbClr val="0070C0"/>
                </a:solidFill>
                <a:latin typeface="Gill Sans MT" panose="020B0502020104020203" pitchFamily="34" charset="0"/>
              </a:rPr>
              <a:t>Provocation:</a:t>
            </a:r>
          </a:p>
          <a:p>
            <a:pPr algn="ctr"/>
            <a:r>
              <a:rPr lang="en-GB" sz="5400" dirty="0">
                <a:solidFill>
                  <a:srgbClr val="0070C0"/>
                </a:solidFill>
                <a:latin typeface="Gill Sans MT" panose="020B0502020104020203" pitchFamily="34" charset="0"/>
              </a:rPr>
              <a:t>the presence of police and soldiers, </a:t>
            </a:r>
          </a:p>
          <a:p>
            <a:pPr algn="ctr"/>
            <a:r>
              <a:rPr lang="en-GB" sz="5400" dirty="0">
                <a:solidFill>
                  <a:srgbClr val="0070C0"/>
                </a:solidFill>
                <a:latin typeface="Gill Sans MT" panose="020B0502020104020203" pitchFamily="34" charset="0"/>
              </a:rPr>
              <a:t>an ‘irritation to a free people’.  </a:t>
            </a:r>
          </a:p>
        </p:txBody>
      </p:sp>
      <p:sp>
        <p:nvSpPr>
          <p:cNvPr id="4" name="TextBox 3"/>
          <p:cNvSpPr txBox="1"/>
          <p:nvPr/>
        </p:nvSpPr>
        <p:spPr>
          <a:xfrm>
            <a:off x="0" y="10602804"/>
            <a:ext cx="9906000" cy="2123658"/>
          </a:xfrm>
          <a:prstGeom prst="rect">
            <a:avLst/>
          </a:prstGeom>
          <a:noFill/>
        </p:spPr>
        <p:txBody>
          <a:bodyPr wrap="square" rtlCol="0">
            <a:spAutoFit/>
          </a:bodyPr>
          <a:lstStyle/>
          <a:p>
            <a:pPr algn="ctr"/>
            <a:r>
              <a:rPr lang="en-GB" sz="4400" dirty="0">
                <a:latin typeface="Gill Sans MT" panose="020B0502020104020203" pitchFamily="34" charset="0"/>
              </a:rPr>
              <a:t>‘Bloody Sunday’ 1905 </a:t>
            </a:r>
          </a:p>
          <a:p>
            <a:pPr algn="ctr"/>
            <a:r>
              <a:rPr lang="en-GB" sz="4400" dirty="0">
                <a:latin typeface="Gill Sans MT" panose="020B0502020104020203" pitchFamily="34" charset="0"/>
              </a:rPr>
              <a:t>Troops fire on demonstrators at the Winter Palace, St Petersburg</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0727" y="4108445"/>
            <a:ext cx="7981055" cy="5772213"/>
          </a:xfrm>
          <a:prstGeom prst="rect">
            <a:avLst/>
          </a:prstGeom>
        </p:spPr>
      </p:pic>
      <p:sp>
        <p:nvSpPr>
          <p:cNvPr id="6" name="TextBox 5"/>
          <p:cNvSpPr txBox="1"/>
          <p:nvPr/>
        </p:nvSpPr>
        <p:spPr>
          <a:xfrm>
            <a:off x="0" y="10114633"/>
            <a:ext cx="9906000" cy="369332"/>
          </a:xfrm>
          <a:prstGeom prst="rect">
            <a:avLst/>
          </a:prstGeom>
          <a:noFill/>
        </p:spPr>
        <p:txBody>
          <a:bodyPr wrap="square" rtlCol="0">
            <a:spAutoFit/>
          </a:bodyPr>
          <a:lstStyle/>
          <a:p>
            <a:pPr algn="ctr"/>
            <a:r>
              <a:rPr lang="en-GB" dirty="0">
                <a:latin typeface="Gill Sans MT" panose="020B0502020104020203" pitchFamily="34" charset="0"/>
              </a:rPr>
              <a:t>Still from the film </a:t>
            </a:r>
            <a:r>
              <a:rPr lang="en-GB" i="1" dirty="0" err="1">
                <a:latin typeface="Gill Sans MT" panose="020B0502020104020203" pitchFamily="34" charset="0"/>
              </a:rPr>
              <a:t>Dvyatoe</a:t>
            </a:r>
            <a:r>
              <a:rPr lang="en-GB" i="1" dirty="0">
                <a:latin typeface="Gill Sans MT" panose="020B0502020104020203" pitchFamily="34" charset="0"/>
              </a:rPr>
              <a:t> </a:t>
            </a:r>
            <a:r>
              <a:rPr lang="en-GB" i="1" dirty="0" err="1">
                <a:latin typeface="Gill Sans MT" panose="020B0502020104020203" pitchFamily="34" charset="0"/>
              </a:rPr>
              <a:t>yanvarya</a:t>
            </a:r>
            <a:r>
              <a:rPr lang="en-GB" dirty="0">
                <a:latin typeface="Gill Sans MT" panose="020B0502020104020203" pitchFamily="34" charset="0"/>
              </a:rPr>
              <a:t> [</a:t>
            </a:r>
            <a:r>
              <a:rPr lang="en-GB" i="1" dirty="0">
                <a:latin typeface="Gill Sans MT" panose="020B0502020104020203" pitchFamily="34" charset="0"/>
              </a:rPr>
              <a:t>Ninth of January</a:t>
            </a:r>
            <a:r>
              <a:rPr lang="en-GB" dirty="0">
                <a:latin typeface="Gill Sans MT" panose="020B0502020104020203" pitchFamily="34" charset="0"/>
              </a:rPr>
              <a:t>], dir.  </a:t>
            </a:r>
            <a:r>
              <a:rPr lang="en-GB" dirty="0" err="1">
                <a:latin typeface="Gill Sans MT" panose="020B0502020104020203" pitchFamily="34" charset="0"/>
              </a:rPr>
              <a:t>Vyacheslav</a:t>
            </a:r>
            <a:r>
              <a:rPr lang="en-GB" dirty="0">
                <a:latin typeface="Gill Sans MT" panose="020B0502020104020203" pitchFamily="34" charset="0"/>
              </a:rPr>
              <a:t> </a:t>
            </a:r>
            <a:r>
              <a:rPr lang="en-GB" dirty="0" err="1">
                <a:latin typeface="Gill Sans MT" panose="020B0502020104020203" pitchFamily="34" charset="0"/>
              </a:rPr>
              <a:t>Viskovsky</a:t>
            </a:r>
            <a:r>
              <a:rPr lang="en-GB" dirty="0">
                <a:latin typeface="Gill Sans MT" panose="020B0502020104020203" pitchFamily="34" charset="0"/>
              </a:rPr>
              <a:t> (1881-1933), 1925.</a:t>
            </a:r>
          </a:p>
        </p:txBody>
      </p:sp>
      <p:sp>
        <p:nvSpPr>
          <p:cNvPr id="3" name="Slide Number Placeholder 2">
            <a:extLst>
              <a:ext uri="{FF2B5EF4-FFF2-40B4-BE49-F238E27FC236}">
                <a16:creationId xmlns:a16="http://schemas.microsoft.com/office/drawing/2014/main" id="{3C46D1C8-1075-434C-89A0-43F28D217B7F}"/>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48</a:t>
            </a:fld>
            <a:endParaRPr lang="en-US">
              <a:solidFill>
                <a:prstClr val="black">
                  <a:tint val="75000"/>
                </a:prstClr>
              </a:solidFill>
            </a:endParaRPr>
          </a:p>
        </p:txBody>
      </p:sp>
    </p:spTree>
    <p:extLst>
      <p:ext uri="{BB962C8B-B14F-4D97-AF65-F5344CB8AC3E}">
        <p14:creationId xmlns:p14="http://schemas.microsoft.com/office/powerpoint/2010/main" val="6484969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98413"/>
            <a:ext cx="9906000" cy="7294305"/>
          </a:xfrm>
          <a:prstGeom prst="rect">
            <a:avLst/>
          </a:prstGeom>
          <a:noFill/>
        </p:spPr>
        <p:txBody>
          <a:bodyPr wrap="square" rtlCol="0">
            <a:spAutoFit/>
          </a:bodyPr>
          <a:lstStyle/>
          <a:p>
            <a:pPr algn="ctr"/>
            <a:r>
              <a:rPr lang="en-GB" sz="5400" dirty="0">
                <a:solidFill>
                  <a:srgbClr val="0070C0"/>
                </a:solidFill>
                <a:latin typeface="Gill Sans MT" panose="020B0502020104020203" pitchFamily="34" charset="0"/>
              </a:rPr>
              <a:t>Provocation:</a:t>
            </a:r>
          </a:p>
          <a:p>
            <a:pPr algn="ctr"/>
            <a:r>
              <a:rPr lang="en-GB" sz="5400" dirty="0">
                <a:solidFill>
                  <a:srgbClr val="0070C0"/>
                </a:solidFill>
                <a:latin typeface="Gill Sans MT" panose="020B0502020104020203" pitchFamily="34" charset="0"/>
              </a:rPr>
              <a:t>the presence of police and soldiers, </a:t>
            </a:r>
          </a:p>
          <a:p>
            <a:pPr algn="ctr"/>
            <a:r>
              <a:rPr lang="en-GB" sz="5400" dirty="0">
                <a:solidFill>
                  <a:srgbClr val="0070C0"/>
                </a:solidFill>
                <a:latin typeface="Gill Sans MT" panose="020B0502020104020203" pitchFamily="34" charset="0"/>
              </a:rPr>
              <a:t>an ‘irritation to a free people’.  </a:t>
            </a:r>
          </a:p>
          <a:p>
            <a:endParaRPr lang="en-GB" sz="2400" dirty="0">
              <a:latin typeface="Gill Sans MT" panose="020B0502020104020203" pitchFamily="34" charset="0"/>
            </a:endParaRPr>
          </a:p>
          <a:p>
            <a:pPr algn="ctr"/>
            <a:r>
              <a:rPr lang="en-GB" sz="4400" i="1" dirty="0">
                <a:latin typeface="Gill Sans MT" panose="020B0502020104020203" pitchFamily="34" charset="0"/>
                <a:ea typeface="Times New Roman" panose="02020603050405020304" pitchFamily="18" charset="0"/>
              </a:rPr>
              <a:t>The Yorkshire Factory Times:</a:t>
            </a:r>
            <a:r>
              <a:rPr lang="en-GB" sz="4400" dirty="0">
                <a:latin typeface="Gill Sans MT" panose="020B0502020104020203" pitchFamily="34" charset="0"/>
                <a:ea typeface="Times New Roman" panose="02020603050405020304" pitchFamily="18" charset="0"/>
              </a:rPr>
              <a:t> </a:t>
            </a:r>
          </a:p>
          <a:p>
            <a:pPr algn="ctr"/>
            <a:endParaRPr lang="en-GB" sz="2400" dirty="0">
              <a:latin typeface="Gill Sans MT" panose="020B0502020104020203" pitchFamily="34" charset="0"/>
              <a:ea typeface="Times New Roman" panose="02020603050405020304" pitchFamily="18" charset="0"/>
            </a:endParaRPr>
          </a:p>
          <a:p>
            <a:pPr algn="ctr">
              <a:spcAft>
                <a:spcPts val="0"/>
              </a:spcAft>
            </a:pPr>
            <a:r>
              <a:rPr lang="en-GB" sz="4000" dirty="0">
                <a:latin typeface="Gill Sans MT" panose="020B0502020104020203" pitchFamily="34" charset="0"/>
                <a:ea typeface="Times New Roman" panose="02020603050405020304" pitchFamily="18" charset="0"/>
              </a:rPr>
              <a:t>The military have gone from Dewsbury.  </a:t>
            </a:r>
          </a:p>
          <a:p>
            <a:pPr algn="ctr">
              <a:spcAft>
                <a:spcPts val="0"/>
              </a:spcAft>
            </a:pPr>
            <a:r>
              <a:rPr lang="en-GB" sz="4000" dirty="0">
                <a:latin typeface="Gill Sans MT" panose="020B0502020104020203" pitchFamily="34" charset="0"/>
                <a:ea typeface="Times New Roman" panose="02020603050405020304" pitchFamily="18" charset="0"/>
              </a:rPr>
              <a:t>It … was a mistake for them to be there </a:t>
            </a:r>
          </a:p>
          <a:p>
            <a:pPr algn="ctr">
              <a:spcAft>
                <a:spcPts val="0"/>
              </a:spcAft>
            </a:pPr>
            <a:r>
              <a:rPr lang="en-GB" sz="4000" dirty="0">
                <a:latin typeface="Gill Sans MT" panose="020B0502020104020203" pitchFamily="34" charset="0"/>
                <a:ea typeface="Times New Roman" panose="02020603050405020304" pitchFamily="18" charset="0"/>
              </a:rPr>
              <a:t>at all, as it was an</a:t>
            </a:r>
          </a:p>
          <a:p>
            <a:pPr algn="ctr">
              <a:spcAft>
                <a:spcPts val="0"/>
              </a:spcAft>
            </a:pPr>
            <a:r>
              <a:rPr lang="en-GB" sz="4000" dirty="0">
                <a:latin typeface="Gill Sans MT" panose="020B0502020104020203" pitchFamily="34" charset="0"/>
                <a:ea typeface="Times New Roman" panose="02020603050405020304" pitchFamily="18" charset="0"/>
              </a:rPr>
              <a:t>INSULT OF THE DEEPEST CHARACTER</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2" y="7897546"/>
            <a:ext cx="6400801" cy="4069977"/>
          </a:xfrm>
          <a:prstGeom prst="rect">
            <a:avLst/>
          </a:prstGeom>
        </p:spPr>
      </p:pic>
      <p:sp>
        <p:nvSpPr>
          <p:cNvPr id="6" name="TextBox 5"/>
          <p:cNvSpPr txBox="1"/>
          <p:nvPr/>
        </p:nvSpPr>
        <p:spPr>
          <a:xfrm>
            <a:off x="941295" y="12108896"/>
            <a:ext cx="8041341" cy="830997"/>
          </a:xfrm>
          <a:prstGeom prst="rect">
            <a:avLst/>
          </a:prstGeom>
          <a:noFill/>
        </p:spPr>
        <p:txBody>
          <a:bodyPr wrap="square" rtlCol="0">
            <a:spAutoFit/>
          </a:bodyPr>
          <a:lstStyle/>
          <a:p>
            <a:pPr algn="ctr"/>
            <a:r>
              <a:rPr lang="en-GB" sz="2400" dirty="0">
                <a:latin typeface="Gill Sans MT" panose="020B0502020104020203" pitchFamily="34" charset="0"/>
              </a:rPr>
              <a:t>‘Arrival  of the Dragoon Guards at Wakefield’, </a:t>
            </a:r>
            <a:br>
              <a:rPr lang="en-GB" sz="2400" dirty="0">
                <a:latin typeface="Gill Sans MT" panose="020B0502020104020203" pitchFamily="34" charset="0"/>
              </a:rPr>
            </a:br>
            <a:r>
              <a:rPr lang="en-GB" sz="2400" i="1" dirty="0">
                <a:latin typeface="Gill Sans MT" panose="020B0502020104020203" pitchFamily="34" charset="0"/>
              </a:rPr>
              <a:t>Illustrated London News</a:t>
            </a:r>
            <a:r>
              <a:rPr lang="en-GB" sz="2400" dirty="0">
                <a:latin typeface="Gill Sans MT" panose="020B0502020104020203" pitchFamily="34" charset="0"/>
              </a:rPr>
              <a:t>, 16 September 1893</a:t>
            </a:r>
          </a:p>
        </p:txBody>
      </p:sp>
      <p:sp>
        <p:nvSpPr>
          <p:cNvPr id="3" name="Slide Number Placeholder 2">
            <a:extLst>
              <a:ext uri="{FF2B5EF4-FFF2-40B4-BE49-F238E27FC236}">
                <a16:creationId xmlns:a16="http://schemas.microsoft.com/office/drawing/2014/main" id="{05C948B7-4E74-47D8-B94F-6B7B24EBF153}"/>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49</a:t>
            </a:fld>
            <a:endParaRPr lang="en-US">
              <a:solidFill>
                <a:prstClr val="black">
                  <a:tint val="75000"/>
                </a:prstClr>
              </a:solidFill>
            </a:endParaRPr>
          </a:p>
        </p:txBody>
      </p:sp>
    </p:spTree>
    <p:extLst>
      <p:ext uri="{BB962C8B-B14F-4D97-AF65-F5344CB8AC3E}">
        <p14:creationId xmlns:p14="http://schemas.microsoft.com/office/powerpoint/2010/main" val="5843660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0989"/>
            <a:ext cx="9906001" cy="8971687"/>
          </a:xfrm>
          <a:prstGeom prst="rect">
            <a:avLst/>
          </a:prstGeom>
          <a:noFill/>
        </p:spPr>
        <p:txBody>
          <a:bodyPr wrap="square" rtlCol="0">
            <a:spAutoFit/>
          </a:bodyPr>
          <a:lstStyle/>
          <a:p>
            <a:pPr algn="ctr"/>
            <a:r>
              <a:rPr lang="en-GB" sz="5400" dirty="0">
                <a:solidFill>
                  <a:srgbClr val="0070C0"/>
                </a:solidFill>
                <a:latin typeface="Gill Sans MT" panose="020B0502020104020203" pitchFamily="34" charset="0"/>
              </a:rPr>
              <a:t>Provocation:</a:t>
            </a:r>
          </a:p>
          <a:p>
            <a:pPr algn="ctr"/>
            <a:r>
              <a:rPr lang="en-GB" sz="5400" dirty="0">
                <a:solidFill>
                  <a:srgbClr val="0070C0"/>
                </a:solidFill>
                <a:latin typeface="Gill Sans MT" panose="020B0502020104020203" pitchFamily="34" charset="0"/>
              </a:rPr>
              <a:t>the presence of police and soldiers, </a:t>
            </a:r>
          </a:p>
          <a:p>
            <a:pPr algn="ctr"/>
            <a:r>
              <a:rPr lang="en-GB" sz="5400" dirty="0">
                <a:solidFill>
                  <a:srgbClr val="0070C0"/>
                </a:solidFill>
                <a:latin typeface="Gill Sans MT" panose="020B0502020104020203" pitchFamily="34" charset="0"/>
              </a:rPr>
              <a:t>an ‘irritation to a free people’.  </a:t>
            </a:r>
          </a:p>
          <a:p>
            <a:endParaRPr lang="en-GB" sz="2400" b="1" dirty="0">
              <a:latin typeface="Gill Sans MT" panose="020B0502020104020203" pitchFamily="34" charset="0"/>
            </a:endParaRPr>
          </a:p>
          <a:p>
            <a:pPr algn="ctr"/>
            <a:r>
              <a:rPr lang="en-GB" sz="4400" i="1" dirty="0">
                <a:latin typeface="Gill Sans MT" panose="020B0502020104020203" pitchFamily="34" charset="0"/>
                <a:ea typeface="Times New Roman" panose="02020603050405020304" pitchFamily="18" charset="0"/>
              </a:rPr>
              <a:t>The Yorkshire Factory Times:</a:t>
            </a:r>
            <a:r>
              <a:rPr lang="en-GB" sz="4400" dirty="0">
                <a:latin typeface="Gill Sans MT" panose="020B0502020104020203" pitchFamily="34" charset="0"/>
                <a:ea typeface="Times New Roman" panose="02020603050405020304" pitchFamily="18" charset="0"/>
              </a:rPr>
              <a:t> </a:t>
            </a:r>
          </a:p>
          <a:p>
            <a:pPr algn="ctr"/>
            <a:endParaRPr lang="en-GB" sz="2400" dirty="0">
              <a:latin typeface="Gill Sans MT" panose="020B0502020104020203" pitchFamily="34" charset="0"/>
              <a:ea typeface="Times New Roman" panose="02020603050405020304" pitchFamily="18" charset="0"/>
            </a:endParaRPr>
          </a:p>
          <a:p>
            <a:pPr algn="ctr">
              <a:spcAft>
                <a:spcPts val="0"/>
              </a:spcAft>
            </a:pPr>
            <a:r>
              <a:rPr lang="en-GB" sz="4400" dirty="0">
                <a:latin typeface="Gill Sans MT" panose="020B0502020104020203" pitchFamily="34" charset="0"/>
                <a:ea typeface="Times New Roman" panose="02020603050405020304" pitchFamily="18" charset="0"/>
              </a:rPr>
              <a:t>The mounted police were hanging </a:t>
            </a:r>
          </a:p>
          <a:p>
            <a:pPr algn="ctr">
              <a:spcAft>
                <a:spcPts val="0"/>
              </a:spcAft>
            </a:pPr>
            <a:r>
              <a:rPr lang="en-GB" sz="4400" dirty="0">
                <a:latin typeface="Gill Sans MT" panose="020B0502020104020203" pitchFamily="34" charset="0"/>
                <a:ea typeface="Times New Roman" panose="02020603050405020304" pitchFamily="18" charset="0"/>
              </a:rPr>
              <a:t>around the Co-op. Hall while the miners’</a:t>
            </a:r>
          </a:p>
          <a:p>
            <a:pPr algn="ctr">
              <a:spcAft>
                <a:spcPts val="0"/>
              </a:spcAft>
            </a:pPr>
            <a:r>
              <a:rPr lang="en-GB" sz="4400" dirty="0">
                <a:latin typeface="Gill Sans MT" panose="020B0502020104020203" pitchFamily="34" charset="0"/>
                <a:ea typeface="Times New Roman" panose="02020603050405020304" pitchFamily="18" charset="0"/>
              </a:rPr>
              <a:t>meeting was going on.  The … presence </a:t>
            </a:r>
          </a:p>
          <a:p>
            <a:pPr algn="ctr">
              <a:spcAft>
                <a:spcPts val="0"/>
              </a:spcAft>
            </a:pPr>
            <a:r>
              <a:rPr lang="en-GB" sz="4400" dirty="0">
                <a:latin typeface="Gill Sans MT" panose="020B0502020104020203" pitchFamily="34" charset="0"/>
                <a:ea typeface="Times New Roman" panose="02020603050405020304" pitchFamily="18" charset="0"/>
              </a:rPr>
              <a:t>of a mounted police force was an</a:t>
            </a:r>
          </a:p>
          <a:p>
            <a:pPr algn="ctr">
              <a:spcBef>
                <a:spcPts val="600"/>
              </a:spcBef>
            </a:pPr>
            <a:r>
              <a:rPr lang="en-GB" sz="4400" dirty="0">
                <a:latin typeface="Gill Sans MT" panose="020B0502020104020203" pitchFamily="34" charset="0"/>
                <a:ea typeface="Times New Roman" panose="02020603050405020304" pitchFamily="18" charset="0"/>
              </a:rPr>
              <a:t>INSULT TO THE PEACEABLE </a:t>
            </a:r>
          </a:p>
          <a:p>
            <a:pPr algn="ctr"/>
            <a:r>
              <a:rPr lang="en-GB" sz="4400" dirty="0">
                <a:latin typeface="Gill Sans MT" panose="020B0502020104020203" pitchFamily="34" charset="0"/>
                <a:ea typeface="Times New Roman" panose="02020603050405020304" pitchFamily="18" charset="0"/>
              </a:rPr>
              <a:t>INHABITANTS.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8434" y="9482675"/>
            <a:ext cx="7404374" cy="3725325"/>
          </a:xfrm>
          <a:prstGeom prst="rect">
            <a:avLst/>
          </a:prstGeom>
        </p:spPr>
      </p:pic>
      <p:sp>
        <p:nvSpPr>
          <p:cNvPr id="4" name="Slide Number Placeholder 3">
            <a:extLst>
              <a:ext uri="{FF2B5EF4-FFF2-40B4-BE49-F238E27FC236}">
                <a16:creationId xmlns:a16="http://schemas.microsoft.com/office/drawing/2014/main" id="{B4F1FAED-8D2F-4C15-BA57-8E7436A20420}"/>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50</a:t>
            </a:fld>
            <a:endParaRPr lang="en-US">
              <a:solidFill>
                <a:prstClr val="black">
                  <a:tint val="75000"/>
                </a:prstClr>
              </a:solidFill>
            </a:endParaRPr>
          </a:p>
        </p:txBody>
      </p:sp>
    </p:spTree>
    <p:extLst>
      <p:ext uri="{BB962C8B-B14F-4D97-AF65-F5344CB8AC3E}">
        <p14:creationId xmlns:p14="http://schemas.microsoft.com/office/powerpoint/2010/main" val="27352592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87F806-91F7-4028-9D22-D13815056C40}"/>
              </a:ext>
            </a:extLst>
          </p:cNvPr>
          <p:cNvSpPr txBox="1"/>
          <p:nvPr/>
        </p:nvSpPr>
        <p:spPr>
          <a:xfrm>
            <a:off x="1060704" y="10489767"/>
            <a:ext cx="7150608" cy="1569660"/>
          </a:xfrm>
          <a:prstGeom prst="rect">
            <a:avLst/>
          </a:prstGeom>
          <a:noFill/>
        </p:spPr>
        <p:txBody>
          <a:bodyPr wrap="square" rtlCol="0">
            <a:spAutoFit/>
          </a:bodyPr>
          <a:lstStyle/>
          <a:p>
            <a:pPr algn="ctr"/>
            <a:r>
              <a:rPr lang="en-US" sz="9600" dirty="0">
                <a:solidFill>
                  <a:srgbClr val="0070C0"/>
                </a:solidFill>
                <a:latin typeface="Gill Sans MT" panose="020B0502020104020203" pitchFamily="34" charset="0"/>
              </a:rPr>
              <a:t>Narrative</a:t>
            </a:r>
            <a:endParaRPr lang="en-GB" sz="9600" dirty="0">
              <a:solidFill>
                <a:srgbClr val="0070C0"/>
              </a:solidFill>
              <a:latin typeface="Gill Sans MT" panose="020B0502020104020203" pitchFamily="34" charset="0"/>
            </a:endParaRPr>
          </a:p>
        </p:txBody>
      </p:sp>
      <p:pic>
        <p:nvPicPr>
          <p:cNvPr id="4" name="Picture 3">
            <a:extLst>
              <a:ext uri="{FF2B5EF4-FFF2-40B4-BE49-F238E27FC236}">
                <a16:creationId xmlns:a16="http://schemas.microsoft.com/office/drawing/2014/main" id="{EC672797-EC44-4C83-8BB7-B6D4E6FBAE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19859"/>
            <a:ext cx="9905999" cy="7527414"/>
          </a:xfrm>
          <a:prstGeom prst="rect">
            <a:avLst/>
          </a:prstGeom>
        </p:spPr>
      </p:pic>
      <p:sp>
        <p:nvSpPr>
          <p:cNvPr id="8" name="TextBox 7">
            <a:extLst>
              <a:ext uri="{FF2B5EF4-FFF2-40B4-BE49-F238E27FC236}">
                <a16:creationId xmlns:a16="http://schemas.microsoft.com/office/drawing/2014/main" id="{02CC9EA7-6325-4AD5-BB82-384780A6FA65}"/>
              </a:ext>
            </a:extLst>
          </p:cNvPr>
          <p:cNvSpPr txBox="1"/>
          <p:nvPr/>
        </p:nvSpPr>
        <p:spPr>
          <a:xfrm>
            <a:off x="658368" y="8558784"/>
            <a:ext cx="8595360" cy="923330"/>
          </a:xfrm>
          <a:prstGeom prst="rect">
            <a:avLst/>
          </a:prstGeom>
          <a:noFill/>
        </p:spPr>
        <p:txBody>
          <a:bodyPr wrap="square" rtlCol="0">
            <a:spAutoFit/>
          </a:bodyPr>
          <a:lstStyle/>
          <a:p>
            <a:pPr algn="ctr"/>
            <a:r>
              <a:rPr lang="en-GB" dirty="0"/>
              <a:t>Henri Jean-Baptiste Victoire Fradelle (1778–1865), </a:t>
            </a:r>
          </a:p>
          <a:p>
            <a:pPr algn="ctr"/>
            <a:r>
              <a:rPr lang="en-GB" i="1" dirty="0"/>
              <a:t>'Othello', Act I, Scene 3, Othello Relating His Life Story to Desdemona</a:t>
            </a:r>
            <a:r>
              <a:rPr lang="en-GB" dirty="0"/>
              <a:t> c.1823–1824. </a:t>
            </a:r>
          </a:p>
          <a:p>
            <a:pPr algn="ctr"/>
            <a:r>
              <a:rPr lang="en-GB" dirty="0"/>
              <a:t>Photo credit: François Grosjean.  Royal Shakespeare Company Collection</a:t>
            </a:r>
          </a:p>
        </p:txBody>
      </p:sp>
      <p:sp>
        <p:nvSpPr>
          <p:cNvPr id="3" name="Slide Number Placeholder 2">
            <a:extLst>
              <a:ext uri="{FF2B5EF4-FFF2-40B4-BE49-F238E27FC236}">
                <a16:creationId xmlns:a16="http://schemas.microsoft.com/office/drawing/2014/main" id="{174AE1F7-CF05-4BB2-A9C3-CEBA2489CD72}"/>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51</a:t>
            </a:fld>
            <a:endParaRPr lang="en-US">
              <a:solidFill>
                <a:prstClr val="black">
                  <a:tint val="75000"/>
                </a:prstClr>
              </a:solidFill>
            </a:endParaRPr>
          </a:p>
        </p:txBody>
      </p:sp>
    </p:spTree>
    <p:extLst>
      <p:ext uri="{BB962C8B-B14F-4D97-AF65-F5344CB8AC3E}">
        <p14:creationId xmlns:p14="http://schemas.microsoft.com/office/powerpoint/2010/main" val="35433772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F9103C7-A6AC-4C34-9626-295FB5331CC7}"/>
              </a:ext>
            </a:extLst>
          </p:cNvPr>
          <p:cNvSpPr>
            <a:spLocks noChangeArrowheads="1"/>
          </p:cNvSpPr>
          <p:nvPr/>
        </p:nvSpPr>
        <p:spPr bwMode="auto">
          <a:xfrm>
            <a:off x="668079" y="8421376"/>
            <a:ext cx="8569841"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3600" b="0" i="0" u="none" strike="noStrike" cap="none" normalizeH="0" baseline="0" dirty="0">
                <a:ln>
                  <a:noFill/>
                </a:ln>
                <a:solidFill>
                  <a:schemeClr val="tx1"/>
                </a:solidFill>
                <a:effectLst/>
                <a:latin typeface="Gill Sans MT" panose="020B0502020104020203" pitchFamily="34" charset="0"/>
                <a:ea typeface="Times New Roman" panose="02020603050405020304" pitchFamily="18" charset="0"/>
              </a:rPr>
              <a:t>The activities of the marching bands were checked by the shock of the shootings at Featherstone but the lock-out continued and hunger deepened.  Eventually, in mid-November, a conference convened by the Prime Minister and chaired by the Foreign Secretary, the Earl of Rosebery, took place.  </a:t>
            </a: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3600" dirty="0">
              <a:latin typeface="Gill Sans MT" panose="020B0502020104020203" pitchFamily="34" charset="0"/>
              <a:ea typeface="Times New Roman" panose="02020603050405020304" pitchFamily="18" charset="0"/>
            </a:endParaRPr>
          </a:p>
        </p:txBody>
      </p:sp>
      <p:sp>
        <p:nvSpPr>
          <p:cNvPr id="3" name="TextBox 2">
            <a:extLst>
              <a:ext uri="{FF2B5EF4-FFF2-40B4-BE49-F238E27FC236}">
                <a16:creationId xmlns:a16="http://schemas.microsoft.com/office/drawing/2014/main" id="{69374E33-6287-4FB1-8CE2-5CD734C5CE0A}"/>
              </a:ext>
            </a:extLst>
          </p:cNvPr>
          <p:cNvSpPr txBox="1"/>
          <p:nvPr/>
        </p:nvSpPr>
        <p:spPr>
          <a:xfrm>
            <a:off x="744279" y="680486"/>
            <a:ext cx="8569841" cy="923330"/>
          </a:xfrm>
          <a:prstGeom prst="rect">
            <a:avLst/>
          </a:prstGeom>
          <a:noFill/>
        </p:spPr>
        <p:txBody>
          <a:bodyPr wrap="square" rtlCol="0">
            <a:spAutoFit/>
          </a:bodyPr>
          <a:lstStyle/>
          <a:p>
            <a:pPr algn="ctr"/>
            <a:r>
              <a:rPr lang="en-US" sz="5400" dirty="0">
                <a:solidFill>
                  <a:srgbClr val="0070C0"/>
                </a:solidFill>
                <a:latin typeface="Gill Sans MT" panose="020B0502020104020203" pitchFamily="34" charset="0"/>
              </a:rPr>
              <a:t>Afterwards</a:t>
            </a:r>
            <a:endParaRPr lang="en-GB" sz="5400" dirty="0">
              <a:solidFill>
                <a:srgbClr val="0070C0"/>
              </a:solidFill>
              <a:latin typeface="Gill Sans MT" panose="020B0502020104020203" pitchFamily="34" charset="0"/>
            </a:endParaRPr>
          </a:p>
        </p:txBody>
      </p:sp>
      <p:pic>
        <p:nvPicPr>
          <p:cNvPr id="5" name="Picture 4" descr="A picture containing text, group, people, old&#10;&#10;Description automatically generated">
            <a:extLst>
              <a:ext uri="{FF2B5EF4-FFF2-40B4-BE49-F238E27FC236}">
                <a16:creationId xmlns:a16="http://schemas.microsoft.com/office/drawing/2014/main" id="{8CF6B61C-CD4E-400A-B83C-6F336617B7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179" y="1858996"/>
            <a:ext cx="8493640" cy="6182024"/>
          </a:xfrm>
          <a:prstGeom prst="rect">
            <a:avLst/>
          </a:prstGeom>
        </p:spPr>
      </p:pic>
      <p:sp>
        <p:nvSpPr>
          <p:cNvPr id="4" name="Slide Number Placeholder 3">
            <a:extLst>
              <a:ext uri="{FF2B5EF4-FFF2-40B4-BE49-F238E27FC236}">
                <a16:creationId xmlns:a16="http://schemas.microsoft.com/office/drawing/2014/main" id="{8C863259-ECCC-43ED-A1C9-DDA9C792033D}"/>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52</a:t>
            </a:fld>
            <a:endParaRPr lang="en-US">
              <a:solidFill>
                <a:prstClr val="black">
                  <a:tint val="75000"/>
                </a:prstClr>
              </a:solidFill>
            </a:endParaRPr>
          </a:p>
        </p:txBody>
      </p:sp>
    </p:spTree>
    <p:extLst>
      <p:ext uri="{BB962C8B-B14F-4D97-AF65-F5344CB8AC3E}">
        <p14:creationId xmlns:p14="http://schemas.microsoft.com/office/powerpoint/2010/main" val="37627294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6981FB2-039B-4F92-9D8D-56316227DB43}"/>
              </a:ext>
            </a:extLst>
          </p:cNvPr>
          <p:cNvSpPr txBox="1"/>
          <p:nvPr/>
        </p:nvSpPr>
        <p:spPr>
          <a:xfrm>
            <a:off x="680484" y="2339163"/>
            <a:ext cx="8506046" cy="978729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3600" b="0" i="0" u="none" strike="noStrike" kern="1200" cap="none" spc="0" normalizeH="0" baseline="0" noProof="0" dirty="0">
                <a:ln>
                  <a:noFill/>
                </a:ln>
                <a:solidFill>
                  <a:prstClr val="black"/>
                </a:solidFill>
                <a:effectLst/>
                <a:uLnTx/>
                <a:uFillTx/>
                <a:latin typeface="Gill Sans MT" panose="020B0502020104020203" pitchFamily="34" charset="0"/>
                <a:ea typeface="Times New Roman" panose="02020603050405020304" pitchFamily="18" charset="0"/>
                <a:cs typeface="+mn-cs"/>
              </a:rPr>
              <a:t>Sam Wood:</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36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3600" b="0" i="0" u="none" strike="noStrike" kern="1200" cap="none" spc="0" normalizeH="0" baseline="0" noProof="0" dirty="0">
                <a:ln>
                  <a:noFill/>
                </a:ln>
                <a:solidFill>
                  <a:prstClr val="black"/>
                </a:solidFill>
                <a:effectLst/>
                <a:uLnTx/>
                <a:uFillTx/>
                <a:latin typeface="Gill Sans MT" panose="020B0502020104020203" pitchFamily="34" charset="0"/>
                <a:ea typeface="Times New Roman" panose="02020603050405020304" pitchFamily="18" charset="0"/>
                <a:cs typeface="+mn-cs"/>
              </a:rPr>
              <a:t>“Towards the end of this eventful day [17 November] men and women gathered in groups about the villages and towns, talking and waiting for the news.  Presently there was a great stir on every hand: the telegraph had flashed its welcome message throughout the country, ‘Peace with honour; the men to restart work at once at the old rate of wages!’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36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3600" b="0" i="0" u="none" strike="noStrike" kern="1200" cap="none" spc="0" normalizeH="0" baseline="0" noProof="0" dirty="0">
                <a:ln>
                  <a:noFill/>
                </a:ln>
                <a:solidFill>
                  <a:prstClr val="black"/>
                </a:solidFill>
                <a:effectLst/>
                <a:uLnTx/>
                <a:uFillTx/>
                <a:latin typeface="Gill Sans MT" panose="020B0502020104020203" pitchFamily="34" charset="0"/>
                <a:ea typeface="Times New Roman" panose="02020603050405020304" pitchFamily="18" charset="0"/>
                <a:cs typeface="+mn-cs"/>
              </a:rPr>
              <a:t>“There was boundless enthusiasm in every colliery district.  The victory of Waterloo was nothing to this, and the thousands who had suffered so long and so severely were almost beside themselves with joy</a:t>
            </a:r>
            <a:r>
              <a:rPr lang="en-GB" altLang="en-US" sz="3600" dirty="0">
                <a:solidFill>
                  <a:prstClr val="black"/>
                </a:solidFill>
                <a:latin typeface="Gill Sans MT" panose="020B0502020104020203" pitchFamily="34" charset="0"/>
              </a:rPr>
              <a:t>.”</a:t>
            </a:r>
            <a:endParaRPr kumimoji="0" lang="en-GB" altLang="en-US" sz="36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a:p>
            <a:endParaRPr lang="en-GB" dirty="0"/>
          </a:p>
        </p:txBody>
      </p:sp>
      <p:sp>
        <p:nvSpPr>
          <p:cNvPr id="3" name="TextBox 2">
            <a:extLst>
              <a:ext uri="{FF2B5EF4-FFF2-40B4-BE49-F238E27FC236}">
                <a16:creationId xmlns:a16="http://schemas.microsoft.com/office/drawing/2014/main" id="{6F186666-1781-4585-A578-BC767712F36D}"/>
              </a:ext>
            </a:extLst>
          </p:cNvPr>
          <p:cNvSpPr txBox="1"/>
          <p:nvPr/>
        </p:nvSpPr>
        <p:spPr>
          <a:xfrm>
            <a:off x="744279" y="680486"/>
            <a:ext cx="8569841" cy="923330"/>
          </a:xfrm>
          <a:prstGeom prst="rect">
            <a:avLst/>
          </a:prstGeom>
          <a:noFill/>
        </p:spPr>
        <p:txBody>
          <a:bodyPr wrap="square" rtlCol="0">
            <a:spAutoFit/>
          </a:bodyPr>
          <a:lstStyle/>
          <a:p>
            <a:pPr algn="ctr"/>
            <a:r>
              <a:rPr lang="en-US" sz="5400" dirty="0">
                <a:solidFill>
                  <a:srgbClr val="0070C0"/>
                </a:solidFill>
                <a:latin typeface="Gill Sans MT" panose="020B0502020104020203" pitchFamily="34" charset="0"/>
              </a:rPr>
              <a:t>Afterwards</a:t>
            </a:r>
            <a:endParaRPr lang="en-GB" sz="5400" dirty="0">
              <a:solidFill>
                <a:srgbClr val="0070C0"/>
              </a:solidFill>
              <a:latin typeface="Gill Sans MT" panose="020B0502020104020203" pitchFamily="34" charset="0"/>
            </a:endParaRPr>
          </a:p>
        </p:txBody>
      </p:sp>
      <p:sp>
        <p:nvSpPr>
          <p:cNvPr id="4" name="Slide Number Placeholder 3">
            <a:extLst>
              <a:ext uri="{FF2B5EF4-FFF2-40B4-BE49-F238E27FC236}">
                <a16:creationId xmlns:a16="http://schemas.microsoft.com/office/drawing/2014/main" id="{9532C31A-7569-4925-B364-6531369A341E}"/>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53</a:t>
            </a:fld>
            <a:endParaRPr lang="en-US">
              <a:solidFill>
                <a:prstClr val="black">
                  <a:tint val="75000"/>
                </a:prstClr>
              </a:solidFill>
            </a:endParaRPr>
          </a:p>
        </p:txBody>
      </p:sp>
    </p:spTree>
    <p:extLst>
      <p:ext uri="{BB962C8B-B14F-4D97-AF65-F5344CB8AC3E}">
        <p14:creationId xmlns:p14="http://schemas.microsoft.com/office/powerpoint/2010/main" val="37964887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b="52892"/>
          <a:stretch/>
        </p:blipFill>
        <p:spPr>
          <a:xfrm>
            <a:off x="368091" y="2542143"/>
            <a:ext cx="9204504" cy="5957455"/>
          </a:xfrm>
          <a:prstGeom prst="rect">
            <a:avLst/>
          </a:prstGeom>
        </p:spPr>
      </p:pic>
      <p:sp>
        <p:nvSpPr>
          <p:cNvPr id="4" name="TextBox 3"/>
          <p:cNvSpPr txBox="1"/>
          <p:nvPr/>
        </p:nvSpPr>
        <p:spPr>
          <a:xfrm>
            <a:off x="396697" y="8744596"/>
            <a:ext cx="9204504" cy="646331"/>
          </a:xfrm>
          <a:prstGeom prst="rect">
            <a:avLst/>
          </a:prstGeom>
          <a:noFill/>
        </p:spPr>
        <p:txBody>
          <a:bodyPr wrap="square" rtlCol="0">
            <a:spAutoFit/>
          </a:bodyPr>
          <a:lstStyle/>
          <a:p>
            <a:pPr algn="ctr"/>
            <a:r>
              <a:rPr lang="en-GB" dirty="0">
                <a:latin typeface="Gill Sans MT" panose="020B0502020104020203" pitchFamily="34" charset="0"/>
              </a:rPr>
              <a:t>Paula Rego, </a:t>
            </a:r>
            <a:r>
              <a:rPr lang="en-GB" i="1" dirty="0">
                <a:latin typeface="Gill Sans MT" panose="020B0502020104020203" pitchFamily="34" charset="0"/>
              </a:rPr>
              <a:t>Angel, </a:t>
            </a:r>
            <a:r>
              <a:rPr lang="en-GB" dirty="0">
                <a:latin typeface="Gill Sans MT" panose="020B0502020104020203" pitchFamily="34" charset="0"/>
              </a:rPr>
              <a:t>1998. Reproduced in Anthony </a:t>
            </a:r>
            <a:r>
              <a:rPr lang="en-GB" dirty="0" err="1">
                <a:latin typeface="Gill Sans MT" panose="020B0502020104020203" pitchFamily="34" charset="0"/>
              </a:rPr>
              <a:t>Spira</a:t>
            </a:r>
            <a:r>
              <a:rPr lang="en-GB" dirty="0">
                <a:latin typeface="Gill Sans MT" panose="020B0502020104020203" pitchFamily="34" charset="0"/>
              </a:rPr>
              <a:t> and Catherine Lampert (eds.), </a:t>
            </a:r>
            <a:r>
              <a:rPr lang="en-GB" i="1" dirty="0">
                <a:latin typeface="Gill Sans MT" panose="020B0502020104020203" pitchFamily="34" charset="0"/>
              </a:rPr>
              <a:t>Paul Rego: Obedience and Defiance, Art/Books,</a:t>
            </a:r>
            <a:r>
              <a:rPr lang="en-GB" dirty="0">
                <a:latin typeface="Gill Sans MT" panose="020B0502020104020203" pitchFamily="34" charset="0"/>
              </a:rPr>
              <a:t> 2019</a:t>
            </a:r>
          </a:p>
        </p:txBody>
      </p:sp>
      <p:sp>
        <p:nvSpPr>
          <p:cNvPr id="5" name="TextBox 4"/>
          <p:cNvSpPr txBox="1"/>
          <p:nvPr/>
        </p:nvSpPr>
        <p:spPr>
          <a:xfrm>
            <a:off x="230443" y="965947"/>
            <a:ext cx="9509303" cy="1200329"/>
          </a:xfrm>
          <a:prstGeom prst="rect">
            <a:avLst/>
          </a:prstGeom>
          <a:noFill/>
        </p:spPr>
        <p:txBody>
          <a:bodyPr wrap="square" rtlCol="0">
            <a:spAutoFit/>
          </a:bodyPr>
          <a:lstStyle/>
          <a:p>
            <a:pPr lvl="0" algn="ctr"/>
            <a:r>
              <a:rPr lang="en-GB" sz="5400" dirty="0">
                <a:solidFill>
                  <a:srgbClr val="0070C0"/>
                </a:solidFill>
                <a:latin typeface="Gill Sans MT" panose="020B0502020104020203" pitchFamily="34" charset="0"/>
              </a:rPr>
              <a:t>What about the Women? </a:t>
            </a:r>
          </a:p>
          <a:p>
            <a:endParaRPr lang="en-GB" dirty="0"/>
          </a:p>
        </p:txBody>
      </p:sp>
      <p:sp>
        <p:nvSpPr>
          <p:cNvPr id="2" name="Slide Number Placeholder 1">
            <a:extLst>
              <a:ext uri="{FF2B5EF4-FFF2-40B4-BE49-F238E27FC236}">
                <a16:creationId xmlns:a16="http://schemas.microsoft.com/office/drawing/2014/main" id="{D7347ED1-1C44-4891-99C7-079A444A8312}"/>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54</a:t>
            </a:fld>
            <a:endParaRPr lang="en-US">
              <a:solidFill>
                <a:prstClr val="black">
                  <a:tint val="75000"/>
                </a:prstClr>
              </a:solidFill>
            </a:endParaRPr>
          </a:p>
        </p:txBody>
      </p:sp>
    </p:spTree>
    <p:extLst>
      <p:ext uri="{BB962C8B-B14F-4D97-AF65-F5344CB8AC3E}">
        <p14:creationId xmlns:p14="http://schemas.microsoft.com/office/powerpoint/2010/main" val="26638152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b="13456"/>
          <a:stretch/>
        </p:blipFill>
        <p:spPr>
          <a:xfrm>
            <a:off x="-1" y="1313115"/>
            <a:ext cx="9906001" cy="5316282"/>
          </a:xfrm>
          <a:prstGeom prst="rect">
            <a:avLst/>
          </a:prstGeom>
        </p:spPr>
      </p:pic>
      <p:sp>
        <p:nvSpPr>
          <p:cNvPr id="4" name="TextBox 3"/>
          <p:cNvSpPr txBox="1"/>
          <p:nvPr/>
        </p:nvSpPr>
        <p:spPr>
          <a:xfrm>
            <a:off x="0" y="6679678"/>
            <a:ext cx="9906000" cy="830997"/>
          </a:xfrm>
          <a:prstGeom prst="rect">
            <a:avLst/>
          </a:prstGeom>
          <a:noFill/>
        </p:spPr>
        <p:txBody>
          <a:bodyPr wrap="square" rtlCol="0">
            <a:spAutoFit/>
          </a:bodyPr>
          <a:lstStyle/>
          <a:p>
            <a:pPr algn="ctr"/>
            <a:r>
              <a:rPr lang="en-GB" sz="2400" dirty="0">
                <a:latin typeface="Gill Sans MT" panose="020B0502020104020203" pitchFamily="34" charset="0"/>
              </a:rPr>
              <a:t>Children and wives of Aberdare Miners gathering coal from the waste tips during a strike in 1910.</a:t>
            </a:r>
          </a:p>
        </p:txBody>
      </p:sp>
      <p:sp>
        <p:nvSpPr>
          <p:cNvPr id="5" name="TextBox 4"/>
          <p:cNvSpPr txBox="1"/>
          <p:nvPr/>
        </p:nvSpPr>
        <p:spPr>
          <a:xfrm>
            <a:off x="672353" y="7846827"/>
            <a:ext cx="8606118" cy="4955203"/>
          </a:xfrm>
          <a:prstGeom prst="rect">
            <a:avLst/>
          </a:prstGeom>
          <a:noFill/>
        </p:spPr>
        <p:txBody>
          <a:bodyPr wrap="square" rtlCol="0">
            <a:spAutoFit/>
          </a:bodyPr>
          <a:lstStyle/>
          <a:p>
            <a:pPr algn="ctr"/>
            <a:r>
              <a:rPr lang="en-GB" sz="4400" dirty="0">
                <a:latin typeface="Gill Sans MT" panose="020B0502020104020203" pitchFamily="34" charset="0"/>
              </a:rPr>
              <a:t>Women appear as “miners’ wives”</a:t>
            </a:r>
          </a:p>
          <a:p>
            <a:pPr algn="ctr"/>
            <a:r>
              <a:rPr lang="en-GB" sz="2400" dirty="0">
                <a:latin typeface="Gill Sans MT" panose="020B0502020104020203" pitchFamily="34" charset="0"/>
              </a:rPr>
              <a:t>Women banned from working underground in 1842; a few work on the surface, mainly in Lancashire.</a:t>
            </a:r>
          </a:p>
          <a:p>
            <a:pPr algn="ctr"/>
            <a:endParaRPr lang="en-GB" sz="2400" dirty="0">
              <a:latin typeface="Gill Sans MT" panose="020B0502020104020203" pitchFamily="34" charset="0"/>
            </a:endParaRPr>
          </a:p>
          <a:p>
            <a:pPr algn="ctr"/>
            <a:endParaRPr lang="en-GB" sz="2400" dirty="0">
              <a:latin typeface="Gill Sans MT" panose="020B0502020104020203" pitchFamily="34" charset="0"/>
            </a:endParaRPr>
          </a:p>
          <a:p>
            <a:pPr algn="ctr"/>
            <a:r>
              <a:rPr lang="en-GB" sz="4400" dirty="0">
                <a:latin typeface="Gill Sans MT" panose="020B0502020104020203" pitchFamily="34" charset="0"/>
              </a:rPr>
              <a:t>Present in action</a:t>
            </a:r>
          </a:p>
          <a:p>
            <a:pPr algn="ctr"/>
            <a:r>
              <a:rPr lang="en-GB" sz="4400" dirty="0">
                <a:latin typeface="Gill Sans MT" panose="020B0502020104020203" pitchFamily="34" charset="0"/>
              </a:rPr>
              <a:t>Almost absent in reported speech</a:t>
            </a:r>
          </a:p>
          <a:p>
            <a:pPr algn="ctr"/>
            <a:r>
              <a:rPr lang="en-GB" sz="4400" dirty="0">
                <a:latin typeface="Gill Sans MT" panose="020B0502020104020203" pitchFamily="34" charset="0"/>
              </a:rPr>
              <a:t>United with men in feeling?</a:t>
            </a:r>
          </a:p>
          <a:p>
            <a:pPr algn="ctr"/>
            <a:r>
              <a:rPr lang="en-GB" sz="4400" dirty="0">
                <a:latin typeface="Gill Sans MT" panose="020B0502020104020203" pitchFamily="34" charset="0"/>
              </a:rPr>
              <a:t>But tears allowed.</a:t>
            </a:r>
          </a:p>
        </p:txBody>
      </p:sp>
      <p:sp>
        <p:nvSpPr>
          <p:cNvPr id="2" name="TextBox 1">
            <a:extLst>
              <a:ext uri="{FF2B5EF4-FFF2-40B4-BE49-F238E27FC236}">
                <a16:creationId xmlns:a16="http://schemas.microsoft.com/office/drawing/2014/main" id="{A57B7EA8-572D-40EB-A0A5-32713B7CA8AB}"/>
              </a:ext>
            </a:extLst>
          </p:cNvPr>
          <p:cNvSpPr txBox="1"/>
          <p:nvPr/>
        </p:nvSpPr>
        <p:spPr>
          <a:xfrm>
            <a:off x="672353" y="419584"/>
            <a:ext cx="8606118" cy="923330"/>
          </a:xfrm>
          <a:prstGeom prst="rect">
            <a:avLst/>
          </a:prstGeom>
          <a:noFill/>
        </p:spPr>
        <p:txBody>
          <a:bodyPr wrap="square" rtlCol="0">
            <a:spAutoFit/>
          </a:bodyPr>
          <a:lstStyle/>
          <a:p>
            <a:pPr algn="ctr"/>
            <a:r>
              <a:rPr lang="en-US" sz="5400" dirty="0">
                <a:solidFill>
                  <a:srgbClr val="0070C0"/>
                </a:solidFill>
                <a:latin typeface="Gill Sans MT" panose="020B0502020104020203" pitchFamily="34" charset="0"/>
              </a:rPr>
              <a:t>Women in the Lockout</a:t>
            </a:r>
            <a:endParaRPr lang="en-GB" sz="5400" dirty="0">
              <a:solidFill>
                <a:srgbClr val="0070C0"/>
              </a:solidFill>
              <a:latin typeface="Gill Sans MT" panose="020B0502020104020203" pitchFamily="34" charset="0"/>
            </a:endParaRPr>
          </a:p>
        </p:txBody>
      </p:sp>
      <p:sp>
        <p:nvSpPr>
          <p:cNvPr id="6" name="Slide Number Placeholder 5">
            <a:extLst>
              <a:ext uri="{FF2B5EF4-FFF2-40B4-BE49-F238E27FC236}">
                <a16:creationId xmlns:a16="http://schemas.microsoft.com/office/drawing/2014/main" id="{0898C156-475A-44B2-86F1-948022B18676}"/>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55</a:t>
            </a:fld>
            <a:endParaRPr lang="en-US">
              <a:solidFill>
                <a:prstClr val="black">
                  <a:tint val="75000"/>
                </a:prstClr>
              </a:solidFill>
            </a:endParaRPr>
          </a:p>
        </p:txBody>
      </p:sp>
    </p:spTree>
    <p:extLst>
      <p:ext uri="{BB962C8B-B14F-4D97-AF65-F5344CB8AC3E}">
        <p14:creationId xmlns:p14="http://schemas.microsoft.com/office/powerpoint/2010/main" val="33366446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7178" y="1104511"/>
            <a:ext cx="8011643" cy="5477639"/>
          </a:xfrm>
          <a:prstGeom prst="rect">
            <a:avLst/>
          </a:prstGeom>
        </p:spPr>
      </p:pic>
      <p:sp>
        <p:nvSpPr>
          <p:cNvPr id="3" name="TextBox 2"/>
          <p:cNvSpPr txBox="1"/>
          <p:nvPr/>
        </p:nvSpPr>
        <p:spPr>
          <a:xfrm>
            <a:off x="407216" y="6991926"/>
            <a:ext cx="9110858" cy="5509200"/>
          </a:xfrm>
          <a:prstGeom prst="rect">
            <a:avLst/>
          </a:prstGeom>
          <a:noFill/>
        </p:spPr>
        <p:txBody>
          <a:bodyPr wrap="square" rtlCol="0">
            <a:spAutoFit/>
          </a:bodyPr>
          <a:lstStyle/>
          <a:p>
            <a:pPr algn="just"/>
            <a:r>
              <a:rPr lang="en-GB" sz="4400" dirty="0">
                <a:latin typeface="Gill Sans MT" panose="020B0502020104020203" pitchFamily="34" charset="0"/>
              </a:rPr>
              <a:t>‘…the miners have been splendidly supported by their wives.  Labour leaders declare that women are the best trades unionists, and it is undoubtedly a fact that the remarkable unity and determination that exists in the ranks of the Miners’ Federation is largely due to female influence.’</a:t>
            </a:r>
          </a:p>
        </p:txBody>
      </p:sp>
      <p:sp>
        <p:nvSpPr>
          <p:cNvPr id="4" name="TextBox 3"/>
          <p:cNvSpPr txBox="1"/>
          <p:nvPr/>
        </p:nvSpPr>
        <p:spPr>
          <a:xfrm>
            <a:off x="387927" y="6534072"/>
            <a:ext cx="9199418" cy="461665"/>
          </a:xfrm>
          <a:prstGeom prst="rect">
            <a:avLst/>
          </a:prstGeom>
          <a:noFill/>
        </p:spPr>
        <p:txBody>
          <a:bodyPr wrap="square" rtlCol="0">
            <a:spAutoFit/>
          </a:bodyPr>
          <a:lstStyle/>
          <a:p>
            <a:pPr algn="ctr"/>
            <a:r>
              <a:rPr lang="en-GB" sz="2400" i="1" dirty="0">
                <a:latin typeface="Gill Sans MT" panose="020B0502020104020203" pitchFamily="34" charset="0"/>
              </a:rPr>
              <a:t>The Sheffield &amp; Rotherham Independent</a:t>
            </a:r>
            <a:r>
              <a:rPr lang="en-GB" sz="2400" dirty="0">
                <a:latin typeface="Gill Sans MT" panose="020B0502020104020203" pitchFamily="34" charset="0"/>
              </a:rPr>
              <a:t>, 1 August 1893</a:t>
            </a:r>
          </a:p>
        </p:txBody>
      </p:sp>
      <p:sp>
        <p:nvSpPr>
          <p:cNvPr id="5" name="TextBox 4">
            <a:extLst>
              <a:ext uri="{FF2B5EF4-FFF2-40B4-BE49-F238E27FC236}">
                <a16:creationId xmlns:a16="http://schemas.microsoft.com/office/drawing/2014/main" id="{ED586495-F8F6-44C3-8926-11CFE63E95ED}"/>
              </a:ext>
            </a:extLst>
          </p:cNvPr>
          <p:cNvSpPr txBox="1"/>
          <p:nvPr/>
        </p:nvSpPr>
        <p:spPr>
          <a:xfrm>
            <a:off x="672353" y="41900"/>
            <a:ext cx="8606118" cy="923330"/>
          </a:xfrm>
          <a:prstGeom prst="rect">
            <a:avLst/>
          </a:prstGeom>
          <a:noFill/>
        </p:spPr>
        <p:txBody>
          <a:bodyPr wrap="square" rtlCol="0">
            <a:spAutoFit/>
          </a:bodyPr>
          <a:lstStyle/>
          <a:p>
            <a:pPr algn="ctr"/>
            <a:r>
              <a:rPr lang="en-US" sz="5400" dirty="0">
                <a:solidFill>
                  <a:srgbClr val="0070C0"/>
                </a:solidFill>
                <a:latin typeface="Gill Sans MT" panose="020B0502020104020203" pitchFamily="34" charset="0"/>
              </a:rPr>
              <a:t>Women in the Lockout</a:t>
            </a:r>
            <a:endParaRPr lang="en-GB" sz="5400" dirty="0">
              <a:solidFill>
                <a:srgbClr val="0070C0"/>
              </a:solidFill>
              <a:latin typeface="Gill Sans MT" panose="020B0502020104020203" pitchFamily="34" charset="0"/>
            </a:endParaRPr>
          </a:p>
        </p:txBody>
      </p:sp>
      <p:sp>
        <p:nvSpPr>
          <p:cNvPr id="6" name="Slide Number Placeholder 5">
            <a:extLst>
              <a:ext uri="{FF2B5EF4-FFF2-40B4-BE49-F238E27FC236}">
                <a16:creationId xmlns:a16="http://schemas.microsoft.com/office/drawing/2014/main" id="{673E2015-BCCF-4AA1-B56C-3A3ECD8BDE38}"/>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56</a:t>
            </a:fld>
            <a:endParaRPr lang="en-US">
              <a:solidFill>
                <a:prstClr val="black">
                  <a:tint val="75000"/>
                </a:prstClr>
              </a:solidFill>
            </a:endParaRPr>
          </a:p>
        </p:txBody>
      </p:sp>
    </p:spTree>
    <p:extLst>
      <p:ext uri="{BB962C8B-B14F-4D97-AF65-F5344CB8AC3E}">
        <p14:creationId xmlns:p14="http://schemas.microsoft.com/office/powerpoint/2010/main" val="16568891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699" y="2166956"/>
            <a:ext cx="4329093" cy="5201424"/>
          </a:xfrm>
          <a:prstGeom prst="rect">
            <a:avLst/>
          </a:prstGeom>
        </p:spPr>
      </p:pic>
      <p:sp>
        <p:nvSpPr>
          <p:cNvPr id="3" name="TextBox 2"/>
          <p:cNvSpPr txBox="1"/>
          <p:nvPr/>
        </p:nvSpPr>
        <p:spPr>
          <a:xfrm>
            <a:off x="4860372" y="2437867"/>
            <a:ext cx="4753891" cy="5078313"/>
          </a:xfrm>
          <a:prstGeom prst="rect">
            <a:avLst/>
          </a:prstGeom>
          <a:noFill/>
        </p:spPr>
        <p:txBody>
          <a:bodyPr wrap="square" rtlCol="0">
            <a:spAutoFit/>
          </a:bodyPr>
          <a:lstStyle/>
          <a:p>
            <a:pPr algn="ctr"/>
            <a:r>
              <a:rPr lang="en-GB" sz="5400" dirty="0">
                <a:solidFill>
                  <a:srgbClr val="0070C0"/>
                </a:solidFill>
                <a:latin typeface="Gill Sans MT" panose="020B0502020104020203" pitchFamily="34" charset="0"/>
              </a:rPr>
              <a:t>‘A Miner’s Wife’:</a:t>
            </a:r>
          </a:p>
          <a:p>
            <a:endParaRPr lang="en-GB" sz="5400" dirty="0">
              <a:latin typeface="Gill Sans MT" panose="020B0502020104020203" pitchFamily="34" charset="0"/>
            </a:endParaRPr>
          </a:p>
          <a:p>
            <a:pPr algn="just"/>
            <a:r>
              <a:rPr lang="en-GB" sz="3600" dirty="0">
                <a:latin typeface="Gill Sans MT" panose="020B0502020104020203" pitchFamily="34" charset="0"/>
              </a:rPr>
              <a:t>‘I see … that the masters are blaming the miners’ wives for the miners not returning to work’. [They are quite right.]</a:t>
            </a:r>
          </a:p>
        </p:txBody>
      </p:sp>
      <p:sp>
        <p:nvSpPr>
          <p:cNvPr id="4" name="TextBox 3"/>
          <p:cNvSpPr txBox="1"/>
          <p:nvPr/>
        </p:nvSpPr>
        <p:spPr>
          <a:xfrm>
            <a:off x="609600" y="8446234"/>
            <a:ext cx="8285018" cy="4154984"/>
          </a:xfrm>
          <a:prstGeom prst="rect">
            <a:avLst/>
          </a:prstGeom>
          <a:noFill/>
        </p:spPr>
        <p:txBody>
          <a:bodyPr wrap="square" rtlCol="0">
            <a:spAutoFit/>
          </a:bodyPr>
          <a:lstStyle/>
          <a:p>
            <a:pPr algn="just"/>
            <a:r>
              <a:rPr lang="en-GB" sz="4400" dirty="0">
                <a:latin typeface="Gill Sans MT" panose="020B0502020104020203" pitchFamily="34" charset="0"/>
              </a:rPr>
              <a:t>‘The masters are answerable for the piercing cry of hungry children, and the rash acts of those [men] who have done wrong under the pressure of privation, misery, and wretchedness.’</a:t>
            </a:r>
          </a:p>
        </p:txBody>
      </p:sp>
      <p:sp>
        <p:nvSpPr>
          <p:cNvPr id="5" name="TextBox 4"/>
          <p:cNvSpPr txBox="1"/>
          <p:nvPr/>
        </p:nvSpPr>
        <p:spPr>
          <a:xfrm>
            <a:off x="276693" y="7671872"/>
            <a:ext cx="3928957" cy="707886"/>
          </a:xfrm>
          <a:prstGeom prst="rect">
            <a:avLst/>
          </a:prstGeom>
          <a:noFill/>
        </p:spPr>
        <p:txBody>
          <a:bodyPr wrap="square" rtlCol="0">
            <a:spAutoFit/>
          </a:bodyPr>
          <a:lstStyle/>
          <a:p>
            <a:pPr algn="ctr"/>
            <a:r>
              <a:rPr lang="en-GB" sz="2000" i="1" dirty="0">
                <a:latin typeface="Gill Sans MT" panose="020B0502020104020203" pitchFamily="34" charset="0"/>
              </a:rPr>
              <a:t>The Wigan Observer and District Advertiser</a:t>
            </a:r>
            <a:r>
              <a:rPr lang="en-GB" sz="2000" dirty="0">
                <a:latin typeface="Gill Sans MT" panose="020B0502020104020203" pitchFamily="34" charset="0"/>
              </a:rPr>
              <a:t>, 27 October 1893</a:t>
            </a:r>
            <a:endParaRPr lang="en-GB" sz="2000" i="1" dirty="0">
              <a:latin typeface="Gill Sans MT" panose="020B0502020104020203" pitchFamily="34" charset="0"/>
            </a:endParaRPr>
          </a:p>
        </p:txBody>
      </p:sp>
      <p:sp>
        <p:nvSpPr>
          <p:cNvPr id="6" name="TextBox 5">
            <a:extLst>
              <a:ext uri="{FF2B5EF4-FFF2-40B4-BE49-F238E27FC236}">
                <a16:creationId xmlns:a16="http://schemas.microsoft.com/office/drawing/2014/main" id="{2DDBE324-9B94-43D2-B03B-DFF01C40EDA8}"/>
              </a:ext>
            </a:extLst>
          </p:cNvPr>
          <p:cNvSpPr txBox="1"/>
          <p:nvPr/>
        </p:nvSpPr>
        <p:spPr>
          <a:xfrm>
            <a:off x="672353" y="419584"/>
            <a:ext cx="8606118" cy="923330"/>
          </a:xfrm>
          <a:prstGeom prst="rect">
            <a:avLst/>
          </a:prstGeom>
          <a:noFill/>
        </p:spPr>
        <p:txBody>
          <a:bodyPr wrap="square" rtlCol="0">
            <a:spAutoFit/>
          </a:bodyPr>
          <a:lstStyle/>
          <a:p>
            <a:pPr algn="ctr"/>
            <a:r>
              <a:rPr lang="en-US" sz="5400" dirty="0">
                <a:solidFill>
                  <a:srgbClr val="0070C0"/>
                </a:solidFill>
                <a:latin typeface="Gill Sans MT" panose="020B0502020104020203" pitchFamily="34" charset="0"/>
              </a:rPr>
              <a:t>Women in the Lockout</a:t>
            </a:r>
            <a:endParaRPr lang="en-GB" sz="5400" dirty="0">
              <a:solidFill>
                <a:srgbClr val="0070C0"/>
              </a:solidFill>
              <a:latin typeface="Gill Sans MT" panose="020B0502020104020203" pitchFamily="34" charset="0"/>
            </a:endParaRPr>
          </a:p>
        </p:txBody>
      </p:sp>
      <p:sp>
        <p:nvSpPr>
          <p:cNvPr id="7" name="Slide Number Placeholder 6">
            <a:extLst>
              <a:ext uri="{FF2B5EF4-FFF2-40B4-BE49-F238E27FC236}">
                <a16:creationId xmlns:a16="http://schemas.microsoft.com/office/drawing/2014/main" id="{89F9A640-A6BD-446C-A788-1EA8FD7CE49F}"/>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57</a:t>
            </a:fld>
            <a:endParaRPr lang="en-US">
              <a:solidFill>
                <a:prstClr val="black">
                  <a:tint val="75000"/>
                </a:prstClr>
              </a:solidFill>
            </a:endParaRPr>
          </a:p>
        </p:txBody>
      </p:sp>
    </p:spTree>
    <p:extLst>
      <p:ext uri="{BB962C8B-B14F-4D97-AF65-F5344CB8AC3E}">
        <p14:creationId xmlns:p14="http://schemas.microsoft.com/office/powerpoint/2010/main" val="24466095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F186666-1781-4585-A578-BC767712F36D}"/>
              </a:ext>
            </a:extLst>
          </p:cNvPr>
          <p:cNvSpPr txBox="1"/>
          <p:nvPr/>
        </p:nvSpPr>
        <p:spPr>
          <a:xfrm>
            <a:off x="744279" y="361511"/>
            <a:ext cx="8569841" cy="923330"/>
          </a:xfrm>
          <a:prstGeom prst="rect">
            <a:avLst/>
          </a:prstGeom>
          <a:noFill/>
        </p:spPr>
        <p:txBody>
          <a:bodyPr wrap="square" rtlCol="0">
            <a:spAutoFit/>
          </a:bodyPr>
          <a:lstStyle/>
          <a:p>
            <a:pPr algn="ctr"/>
            <a:r>
              <a:rPr lang="en-US" sz="5400" dirty="0">
                <a:solidFill>
                  <a:srgbClr val="0070C0"/>
                </a:solidFill>
                <a:latin typeface="Gill Sans MT" panose="020B0502020104020203" pitchFamily="34" charset="0"/>
              </a:rPr>
              <a:t>Women and Children</a:t>
            </a:r>
            <a:endParaRPr lang="en-GB" sz="5400" dirty="0">
              <a:solidFill>
                <a:srgbClr val="0070C0"/>
              </a:solidFill>
              <a:latin typeface="Gill Sans MT" panose="020B0502020104020203" pitchFamily="34" charset="0"/>
            </a:endParaRPr>
          </a:p>
        </p:txBody>
      </p:sp>
      <p:pic>
        <p:nvPicPr>
          <p:cNvPr id="5" name="Picture 4" descr="Text&#10;&#10;Description automatically generated">
            <a:extLst>
              <a:ext uri="{FF2B5EF4-FFF2-40B4-BE49-F238E27FC236}">
                <a16:creationId xmlns:a16="http://schemas.microsoft.com/office/drawing/2014/main" id="{D64A15D6-990E-4D13-9C0E-4033480ADB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279" y="1531620"/>
            <a:ext cx="8569841" cy="11489471"/>
          </a:xfrm>
          <a:prstGeom prst="rect">
            <a:avLst/>
          </a:prstGeom>
        </p:spPr>
      </p:pic>
      <p:sp>
        <p:nvSpPr>
          <p:cNvPr id="2" name="Slide Number Placeholder 1">
            <a:extLst>
              <a:ext uri="{FF2B5EF4-FFF2-40B4-BE49-F238E27FC236}">
                <a16:creationId xmlns:a16="http://schemas.microsoft.com/office/drawing/2014/main" id="{2669FDCD-5B30-4945-865F-330914CE5A96}"/>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58</a:t>
            </a:fld>
            <a:endParaRPr lang="en-US">
              <a:solidFill>
                <a:prstClr val="black">
                  <a:tint val="75000"/>
                </a:prstClr>
              </a:solidFill>
            </a:endParaRPr>
          </a:p>
        </p:txBody>
      </p:sp>
    </p:spTree>
    <p:extLst>
      <p:ext uri="{BB962C8B-B14F-4D97-AF65-F5344CB8AC3E}">
        <p14:creationId xmlns:p14="http://schemas.microsoft.com/office/powerpoint/2010/main" val="9534333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62404C0-87A9-4FF8-93A6-82DC681E63F3}"/>
              </a:ext>
            </a:extLst>
          </p:cNvPr>
          <p:cNvSpPr txBox="1"/>
          <p:nvPr/>
        </p:nvSpPr>
        <p:spPr>
          <a:xfrm>
            <a:off x="2326443" y="261259"/>
            <a:ext cx="5255036" cy="1569660"/>
          </a:xfrm>
          <a:prstGeom prst="rect">
            <a:avLst/>
          </a:prstGeom>
          <a:noFill/>
        </p:spPr>
        <p:txBody>
          <a:bodyPr wrap="square" rtlCol="0">
            <a:spAutoFit/>
          </a:bodyPr>
          <a:lstStyle/>
          <a:p>
            <a:pPr algn="ctr"/>
            <a:r>
              <a:rPr lang="en-US" sz="9600" dirty="0">
                <a:solidFill>
                  <a:srgbClr val="0070C0"/>
                </a:solidFill>
                <a:latin typeface="Gill Sans MT" panose="020B0502020104020203" pitchFamily="34" charset="0"/>
              </a:rPr>
              <a:t>Summary</a:t>
            </a:r>
            <a:endParaRPr lang="en-GB" sz="9600" dirty="0">
              <a:solidFill>
                <a:srgbClr val="0070C0"/>
              </a:solidFill>
              <a:latin typeface="Gill Sans MT" panose="020B0502020104020203" pitchFamily="34" charset="0"/>
            </a:endParaRPr>
          </a:p>
        </p:txBody>
      </p:sp>
      <p:pic>
        <p:nvPicPr>
          <p:cNvPr id="4" name="Picture 3" descr="A statue of a person&#10;&#10;Description automatically generated with low confidence">
            <a:extLst>
              <a:ext uri="{FF2B5EF4-FFF2-40B4-BE49-F238E27FC236}">
                <a16:creationId xmlns:a16="http://schemas.microsoft.com/office/drawing/2014/main" id="{92DB00CE-9009-42A6-9A40-258D044FEE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63" y="2220133"/>
            <a:ext cx="5577981" cy="10963249"/>
          </a:xfrm>
          <a:prstGeom prst="rect">
            <a:avLst/>
          </a:prstGeom>
        </p:spPr>
      </p:pic>
      <p:sp>
        <p:nvSpPr>
          <p:cNvPr id="5" name="TextBox 4">
            <a:extLst>
              <a:ext uri="{FF2B5EF4-FFF2-40B4-BE49-F238E27FC236}">
                <a16:creationId xmlns:a16="http://schemas.microsoft.com/office/drawing/2014/main" id="{3EA81771-F22F-4BCA-99E7-E738E42D0261}"/>
              </a:ext>
            </a:extLst>
          </p:cNvPr>
          <p:cNvSpPr txBox="1"/>
          <p:nvPr/>
        </p:nvSpPr>
        <p:spPr>
          <a:xfrm>
            <a:off x="99390" y="10312194"/>
            <a:ext cx="2027583" cy="1200329"/>
          </a:xfrm>
          <a:prstGeom prst="rect">
            <a:avLst/>
          </a:prstGeom>
          <a:noFill/>
        </p:spPr>
        <p:txBody>
          <a:bodyPr wrap="square" rtlCol="0">
            <a:spAutoFit/>
          </a:bodyPr>
          <a:lstStyle/>
          <a:p>
            <a:pPr algn="ctr"/>
            <a:r>
              <a:rPr lang="en-US" sz="3600" dirty="0" err="1">
                <a:latin typeface="Gill Sans MT" panose="020B0502020104020203" pitchFamily="34" charset="0"/>
              </a:rPr>
              <a:t>Velázquez</a:t>
            </a:r>
            <a:r>
              <a:rPr lang="en-US" sz="3600" i="1" dirty="0" err="1">
                <a:latin typeface="Gill Sans MT" panose="020B0502020104020203" pitchFamily="34" charset="0"/>
              </a:rPr>
              <a:t>Aesop</a:t>
            </a:r>
            <a:endParaRPr lang="en-GB" sz="3600" dirty="0">
              <a:latin typeface="Gill Sans MT" panose="020B0502020104020203" pitchFamily="34" charset="0"/>
            </a:endParaRPr>
          </a:p>
        </p:txBody>
      </p:sp>
      <p:sp>
        <p:nvSpPr>
          <p:cNvPr id="3" name="Slide Number Placeholder 2">
            <a:extLst>
              <a:ext uri="{FF2B5EF4-FFF2-40B4-BE49-F238E27FC236}">
                <a16:creationId xmlns:a16="http://schemas.microsoft.com/office/drawing/2014/main" id="{6B860A04-14D7-44B2-A4DE-8D91DCC725F2}"/>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59</a:t>
            </a:fld>
            <a:endParaRPr lang="en-US">
              <a:solidFill>
                <a:prstClr val="black">
                  <a:tint val="75000"/>
                </a:prstClr>
              </a:solidFill>
            </a:endParaRPr>
          </a:p>
        </p:txBody>
      </p:sp>
    </p:spTree>
    <p:extLst>
      <p:ext uri="{BB962C8B-B14F-4D97-AF65-F5344CB8AC3E}">
        <p14:creationId xmlns:p14="http://schemas.microsoft.com/office/powerpoint/2010/main" val="40427513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4782" t="5762"/>
          <a:stretch/>
        </p:blipFill>
        <p:spPr>
          <a:xfrm>
            <a:off x="0" y="2568067"/>
            <a:ext cx="4496252" cy="9146235"/>
          </a:xfrm>
          <a:prstGeom prst="rect">
            <a:avLst/>
          </a:prstGeom>
        </p:spPr>
      </p:pic>
      <p:sp>
        <p:nvSpPr>
          <p:cNvPr id="5" name="TextBox 4"/>
          <p:cNvSpPr txBox="1"/>
          <p:nvPr/>
        </p:nvSpPr>
        <p:spPr>
          <a:xfrm>
            <a:off x="4765961" y="2441971"/>
            <a:ext cx="4953001" cy="9571851"/>
          </a:xfrm>
          <a:prstGeom prst="rect">
            <a:avLst/>
          </a:prstGeom>
          <a:noFill/>
        </p:spPr>
        <p:txBody>
          <a:bodyPr wrap="square" rtlCol="0">
            <a:spAutoFit/>
          </a:bodyPr>
          <a:lstStyle/>
          <a:p>
            <a:r>
              <a:rPr lang="en-GB" sz="4400" dirty="0">
                <a:latin typeface="Gill Sans MT" panose="020B0502020104020203" pitchFamily="34" charset="0"/>
              </a:rPr>
              <a:t>Hunger</a:t>
            </a:r>
          </a:p>
          <a:p>
            <a:r>
              <a:rPr lang="en-GB" sz="4400" dirty="0">
                <a:latin typeface="Gill Sans MT" panose="020B0502020104020203" pitchFamily="34" charset="0"/>
              </a:rPr>
              <a:t>Managerial Lies</a:t>
            </a:r>
          </a:p>
          <a:p>
            <a:r>
              <a:rPr lang="en-GB" sz="4400" dirty="0">
                <a:latin typeface="Gill Sans MT" panose="020B0502020104020203" pitchFamily="34" charset="0"/>
              </a:rPr>
              <a:t>Police and Soldiers</a:t>
            </a:r>
          </a:p>
          <a:p>
            <a:endParaRPr lang="en-GB" sz="4400" dirty="0">
              <a:latin typeface="Gill Sans MT" panose="020B0502020104020203" pitchFamily="34" charset="0"/>
            </a:endParaRPr>
          </a:p>
          <a:p>
            <a:r>
              <a:rPr lang="en-GB" sz="4400" dirty="0">
                <a:latin typeface="Gill Sans MT" panose="020B0502020104020203" pitchFamily="34" charset="0"/>
              </a:rPr>
              <a:t>All brought humiliations provocative of anger:  </a:t>
            </a:r>
          </a:p>
          <a:p>
            <a:r>
              <a:rPr lang="en-GB" sz="4400" dirty="0">
                <a:latin typeface="Gill Sans MT" panose="020B0502020104020203" pitchFamily="34" charset="0"/>
              </a:rPr>
              <a:t>(Thomas J. Scheff).</a:t>
            </a:r>
          </a:p>
          <a:p>
            <a:endParaRPr lang="en-GB" sz="4400" dirty="0">
              <a:latin typeface="Gill Sans MT" panose="020B0502020104020203" pitchFamily="34" charset="0"/>
            </a:endParaRPr>
          </a:p>
          <a:p>
            <a:r>
              <a:rPr lang="en-GB" sz="4400" dirty="0">
                <a:latin typeface="Gill Sans MT" panose="020B0502020104020203" pitchFamily="34" charset="0"/>
              </a:rPr>
              <a:t>Strike Breakers: betrayal, treason.</a:t>
            </a:r>
          </a:p>
          <a:p>
            <a:r>
              <a:rPr lang="en-GB" sz="4400" dirty="0">
                <a:latin typeface="Gill Sans MT" panose="020B0502020104020203" pitchFamily="34" charset="0"/>
              </a:rPr>
              <a:t>A denial of love, productive of anger and hatred.</a:t>
            </a:r>
          </a:p>
        </p:txBody>
      </p:sp>
      <p:sp>
        <p:nvSpPr>
          <p:cNvPr id="2" name="TextBox 1">
            <a:extLst>
              <a:ext uri="{FF2B5EF4-FFF2-40B4-BE49-F238E27FC236}">
                <a16:creationId xmlns:a16="http://schemas.microsoft.com/office/drawing/2014/main" id="{54C90777-DFE7-4ECC-AD42-7882D7EBD45F}"/>
              </a:ext>
            </a:extLst>
          </p:cNvPr>
          <p:cNvSpPr txBox="1"/>
          <p:nvPr/>
        </p:nvSpPr>
        <p:spPr>
          <a:xfrm>
            <a:off x="0" y="446569"/>
            <a:ext cx="9906000" cy="2585323"/>
          </a:xfrm>
          <a:prstGeom prst="rect">
            <a:avLst/>
          </a:prstGeom>
          <a:noFill/>
        </p:spPr>
        <p:txBody>
          <a:bodyPr wrap="square" rtlCol="0">
            <a:spAutoFit/>
          </a:bodyPr>
          <a:lstStyle/>
          <a:p>
            <a:pPr algn="ctr"/>
            <a:r>
              <a:rPr lang="en-US" sz="5400" dirty="0">
                <a:solidFill>
                  <a:srgbClr val="0070C0"/>
                </a:solidFill>
                <a:latin typeface="Gill Sans MT" panose="020B0502020104020203" pitchFamily="34" charset="0"/>
              </a:rPr>
              <a:t>1. Why did the conflict turn violent?</a:t>
            </a:r>
          </a:p>
          <a:p>
            <a:pPr algn="ctr"/>
            <a:endParaRPr lang="en-GB" sz="5400" dirty="0">
              <a:solidFill>
                <a:srgbClr val="0070C0"/>
              </a:solidFill>
              <a:latin typeface="Gill Sans MT" panose="020B0502020104020203" pitchFamily="34" charset="0"/>
            </a:endParaRPr>
          </a:p>
        </p:txBody>
      </p:sp>
      <p:sp>
        <p:nvSpPr>
          <p:cNvPr id="4" name="Slide Number Placeholder 3">
            <a:extLst>
              <a:ext uri="{FF2B5EF4-FFF2-40B4-BE49-F238E27FC236}">
                <a16:creationId xmlns:a16="http://schemas.microsoft.com/office/drawing/2014/main" id="{3E7622AE-C60F-42A3-9220-EC390D8C8BDC}"/>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60</a:t>
            </a:fld>
            <a:endParaRPr lang="en-US">
              <a:solidFill>
                <a:prstClr val="black">
                  <a:tint val="75000"/>
                </a:prstClr>
              </a:solidFill>
            </a:endParaRPr>
          </a:p>
        </p:txBody>
      </p:sp>
    </p:spTree>
    <p:extLst>
      <p:ext uri="{BB962C8B-B14F-4D97-AF65-F5344CB8AC3E}">
        <p14:creationId xmlns:p14="http://schemas.microsoft.com/office/powerpoint/2010/main" val="24061017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32412" t="5156" r="32286" b="10381"/>
          <a:stretch/>
        </p:blipFill>
        <p:spPr>
          <a:xfrm>
            <a:off x="40682" y="-46436"/>
            <a:ext cx="10081513" cy="13269261"/>
          </a:xfrm>
          <a:prstGeom prst="rect">
            <a:avLst/>
          </a:prstGeom>
        </p:spPr>
      </p:pic>
      <p:sp>
        <p:nvSpPr>
          <p:cNvPr id="2" name="Slide Number Placeholder 1">
            <a:extLst>
              <a:ext uri="{FF2B5EF4-FFF2-40B4-BE49-F238E27FC236}">
                <a16:creationId xmlns:a16="http://schemas.microsoft.com/office/drawing/2014/main" id="{E228397A-1607-4D43-811A-26A57AC04614}"/>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61</a:t>
            </a:fld>
            <a:endParaRPr lang="en-US">
              <a:solidFill>
                <a:prstClr val="black">
                  <a:tint val="75000"/>
                </a:prstClr>
              </a:solidFill>
            </a:endParaRPr>
          </a:p>
        </p:txBody>
      </p:sp>
    </p:spTree>
    <p:extLst>
      <p:ext uri="{BB962C8B-B14F-4D97-AF65-F5344CB8AC3E}">
        <p14:creationId xmlns:p14="http://schemas.microsoft.com/office/powerpoint/2010/main" val="21746113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0062" y="740812"/>
            <a:ext cx="8554774" cy="11941731"/>
          </a:xfrm>
          <a:prstGeom prst="rect">
            <a:avLst/>
          </a:prstGeom>
          <a:noFill/>
        </p:spPr>
        <p:txBody>
          <a:bodyPr wrap="square" rtlCol="0">
            <a:spAutoFit/>
          </a:bodyPr>
          <a:lstStyle/>
          <a:p>
            <a:pPr algn="ctr"/>
            <a:r>
              <a:rPr lang="en-GB" sz="5400" dirty="0">
                <a:solidFill>
                  <a:srgbClr val="0070C0"/>
                </a:solidFill>
                <a:latin typeface="Gill Sans MT" panose="020B0502020104020203" pitchFamily="34" charset="0"/>
              </a:rPr>
              <a:t>2. What happened to Reason?</a:t>
            </a:r>
          </a:p>
          <a:p>
            <a:pPr algn="ctr"/>
            <a:r>
              <a:rPr lang="en-GB" sz="4800" dirty="0">
                <a:latin typeface="Gill Sans MT" panose="020B0502020104020203" pitchFamily="34" charset="0"/>
              </a:rPr>
              <a:t>Anger and violence seen in close conjunction with requests, negotiations, threats and violence</a:t>
            </a:r>
          </a:p>
          <a:p>
            <a:pPr algn="ctr"/>
            <a:endParaRPr lang="en-GB" sz="4400" dirty="0">
              <a:latin typeface="Gill Sans MT" panose="020B0502020104020203" pitchFamily="34" charset="0"/>
            </a:endParaRPr>
          </a:p>
          <a:p>
            <a:pPr marL="571500" indent="-571500">
              <a:buFont typeface="Arial" panose="020B0604020202020204" pitchFamily="34" charset="0"/>
              <a:buChar char="•"/>
            </a:pPr>
            <a:r>
              <a:rPr lang="en-GB" sz="4400" dirty="0">
                <a:latin typeface="Gill Sans MT" panose="020B0502020104020203" pitchFamily="34" charset="0"/>
              </a:rPr>
              <a:t>Requests to remove the soldiers</a:t>
            </a:r>
          </a:p>
          <a:p>
            <a:pPr marL="571500" indent="-571500">
              <a:buFont typeface="Arial" panose="020B0604020202020204" pitchFamily="34" charset="0"/>
              <a:buChar char="•"/>
            </a:pPr>
            <a:r>
              <a:rPr lang="en-GB" sz="4400" dirty="0">
                <a:latin typeface="Gill Sans MT" panose="020B0502020104020203" pitchFamily="34" charset="0"/>
              </a:rPr>
              <a:t>Negotiation with Holiday</a:t>
            </a:r>
          </a:p>
          <a:p>
            <a:pPr marL="571500" indent="-571500">
              <a:buFont typeface="Arial" panose="020B0604020202020204" pitchFamily="34" charset="0"/>
              <a:buChar char="•"/>
            </a:pPr>
            <a:r>
              <a:rPr lang="en-GB" sz="4400" dirty="0">
                <a:latin typeface="Gill Sans MT" panose="020B0502020104020203" pitchFamily="34" charset="0"/>
              </a:rPr>
              <a:t>A parley with Capt. Barker</a:t>
            </a:r>
          </a:p>
          <a:p>
            <a:pPr marL="571500" indent="-571500">
              <a:buFont typeface="Arial" panose="020B0604020202020204" pitchFamily="34" charset="0"/>
              <a:buChar char="•"/>
            </a:pPr>
            <a:r>
              <a:rPr lang="en-GB" sz="4400" dirty="0">
                <a:latin typeface="Gill Sans MT" panose="020B0502020104020203" pitchFamily="34" charset="0"/>
              </a:rPr>
              <a:t>Threats to surface workers</a:t>
            </a:r>
          </a:p>
          <a:p>
            <a:pPr marL="571500" indent="-571500">
              <a:buFont typeface="Arial" panose="020B0604020202020204" pitchFamily="34" charset="0"/>
              <a:buChar char="•"/>
            </a:pPr>
            <a:r>
              <a:rPr lang="en-GB" sz="4400" dirty="0">
                <a:latin typeface="Gill Sans MT" panose="020B0502020104020203" pitchFamily="34" charset="0"/>
              </a:rPr>
              <a:t>Threats and violence to William Jaques and his wife</a:t>
            </a:r>
          </a:p>
          <a:p>
            <a:endParaRPr lang="en-GB" sz="4400" dirty="0">
              <a:latin typeface="Gill Sans MT" panose="020B0502020104020203" pitchFamily="34" charset="0"/>
            </a:endParaRPr>
          </a:p>
          <a:p>
            <a:pPr algn="ctr"/>
            <a:r>
              <a:rPr lang="en-GB" sz="4400" dirty="0">
                <a:latin typeface="Gill Sans MT" panose="020B0502020104020203" pitchFamily="34" charset="0"/>
              </a:rPr>
              <a:t>Requests, negotiation, parleys and threats: all involve the use of reason.</a:t>
            </a:r>
          </a:p>
          <a:p>
            <a:pPr algn="ctr"/>
            <a:r>
              <a:rPr lang="en-GB" sz="4400" dirty="0">
                <a:latin typeface="Gill Sans MT" panose="020B0502020104020203" pitchFamily="34" charset="0"/>
              </a:rPr>
              <a:t>Reason and emotion were compatible.</a:t>
            </a:r>
          </a:p>
          <a:p>
            <a:r>
              <a:rPr lang="en-GB" sz="4400" dirty="0">
                <a:latin typeface="Gill Sans MT" panose="020B0502020104020203" pitchFamily="34" charset="0"/>
              </a:rPr>
              <a:t>The lock-out settled by negotiation.</a:t>
            </a:r>
          </a:p>
        </p:txBody>
      </p:sp>
      <p:sp>
        <p:nvSpPr>
          <p:cNvPr id="3" name="Slide Number Placeholder 2">
            <a:extLst>
              <a:ext uri="{FF2B5EF4-FFF2-40B4-BE49-F238E27FC236}">
                <a16:creationId xmlns:a16="http://schemas.microsoft.com/office/drawing/2014/main" id="{8B99F64C-CE6D-44AF-9244-70022964B0C8}"/>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62</a:t>
            </a:fld>
            <a:endParaRPr lang="en-US">
              <a:solidFill>
                <a:prstClr val="black">
                  <a:tint val="75000"/>
                </a:prstClr>
              </a:solidFill>
            </a:endParaRPr>
          </a:p>
        </p:txBody>
      </p:sp>
    </p:spTree>
    <p:extLst>
      <p:ext uri="{BB962C8B-B14F-4D97-AF65-F5344CB8AC3E}">
        <p14:creationId xmlns:p14="http://schemas.microsoft.com/office/powerpoint/2010/main" val="28316577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0062" y="740812"/>
            <a:ext cx="8554774" cy="1600438"/>
          </a:xfrm>
          <a:prstGeom prst="rect">
            <a:avLst/>
          </a:prstGeom>
          <a:noFill/>
        </p:spPr>
        <p:txBody>
          <a:bodyPr wrap="square" rtlCol="0">
            <a:spAutoFit/>
          </a:bodyPr>
          <a:lstStyle/>
          <a:p>
            <a:pPr algn="ctr"/>
            <a:r>
              <a:rPr lang="en-GB" sz="5400" dirty="0">
                <a:solidFill>
                  <a:srgbClr val="0070C0"/>
                </a:solidFill>
                <a:latin typeface="Gill Sans MT" panose="020B0502020104020203" pitchFamily="34" charset="0"/>
              </a:rPr>
              <a:t>Women and Men</a:t>
            </a:r>
          </a:p>
          <a:p>
            <a:pPr algn="ctr"/>
            <a:endParaRPr lang="en-GB" sz="4400" dirty="0">
              <a:latin typeface="Gill Sans MT" panose="020B0502020104020203" pitchFamily="34" charset="0"/>
            </a:endParaRPr>
          </a:p>
        </p:txBody>
      </p:sp>
      <p:sp>
        <p:nvSpPr>
          <p:cNvPr id="3" name="TextBox 2">
            <a:extLst>
              <a:ext uri="{FF2B5EF4-FFF2-40B4-BE49-F238E27FC236}">
                <a16:creationId xmlns:a16="http://schemas.microsoft.com/office/drawing/2014/main" id="{79343181-1C3C-4A72-9601-0A18B71A6D96}"/>
              </a:ext>
            </a:extLst>
          </p:cNvPr>
          <p:cNvSpPr txBox="1"/>
          <p:nvPr/>
        </p:nvSpPr>
        <p:spPr>
          <a:xfrm>
            <a:off x="700062" y="1995053"/>
            <a:ext cx="8554774" cy="5170646"/>
          </a:xfrm>
          <a:prstGeom prst="rect">
            <a:avLst/>
          </a:prstGeom>
          <a:noFill/>
        </p:spPr>
        <p:txBody>
          <a:bodyPr wrap="square" rtlCol="0">
            <a:spAutoFit/>
          </a:bodyPr>
          <a:lstStyle/>
          <a:p>
            <a:pPr algn="ctr"/>
            <a:r>
              <a:rPr lang="en-GB" sz="4800" dirty="0">
                <a:latin typeface="Gill Sans MT" panose="020B0502020104020203" pitchFamily="34" charset="0"/>
              </a:rPr>
              <a:t>United with men in feeling?</a:t>
            </a:r>
          </a:p>
          <a:p>
            <a:pPr algn="ctr"/>
            <a:r>
              <a:rPr lang="en-GB" sz="4800" dirty="0">
                <a:latin typeface="Gill Sans MT" panose="020B0502020104020203" pitchFamily="34" charset="0"/>
              </a:rPr>
              <a:t>But tears allowed.</a:t>
            </a:r>
          </a:p>
          <a:p>
            <a:pPr algn="ctr"/>
            <a:endParaRPr lang="en-GB" sz="2400" dirty="0">
              <a:latin typeface="Gill Sans MT" panose="020B0502020104020203" pitchFamily="34" charset="0"/>
            </a:endParaRPr>
          </a:p>
          <a:p>
            <a:pPr algn="ctr"/>
            <a:r>
              <a:rPr lang="en-GB" sz="4800" dirty="0">
                <a:latin typeface="Gill Sans MT" panose="020B0502020104020203" pitchFamily="34" charset="0"/>
              </a:rPr>
              <a:t>Outside observers see women as  comparable to children.</a:t>
            </a:r>
          </a:p>
          <a:p>
            <a:pPr algn="ctr"/>
            <a:r>
              <a:rPr lang="en-GB" sz="4800" dirty="0">
                <a:latin typeface="Gill Sans MT" panose="020B0502020104020203" pitchFamily="34" charset="0"/>
              </a:rPr>
              <a:t>More ready to express emotions: tears, dancing in the streets.</a:t>
            </a:r>
          </a:p>
          <a:p>
            <a:endParaRPr lang="en-GB" dirty="0"/>
          </a:p>
        </p:txBody>
      </p:sp>
      <p:pic>
        <p:nvPicPr>
          <p:cNvPr id="4" name="Picture 3">
            <a:extLst>
              <a:ext uri="{FF2B5EF4-FFF2-40B4-BE49-F238E27FC236}">
                <a16:creationId xmlns:a16="http://schemas.microsoft.com/office/drawing/2014/main" id="{CAAF31C0-9CCC-4151-B568-07721F12AB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7055574"/>
            <a:ext cx="9906001" cy="6142883"/>
          </a:xfrm>
          <a:prstGeom prst="rect">
            <a:avLst/>
          </a:prstGeom>
        </p:spPr>
      </p:pic>
      <p:sp>
        <p:nvSpPr>
          <p:cNvPr id="5" name="Slide Number Placeholder 4">
            <a:extLst>
              <a:ext uri="{FF2B5EF4-FFF2-40B4-BE49-F238E27FC236}">
                <a16:creationId xmlns:a16="http://schemas.microsoft.com/office/drawing/2014/main" id="{DCB3D842-41A5-4529-B45F-53D92ED3421F}"/>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63</a:t>
            </a:fld>
            <a:endParaRPr lang="en-US">
              <a:solidFill>
                <a:prstClr val="black">
                  <a:tint val="75000"/>
                </a:prstClr>
              </a:solidFill>
            </a:endParaRPr>
          </a:p>
        </p:txBody>
      </p:sp>
    </p:spTree>
    <p:extLst>
      <p:ext uri="{BB962C8B-B14F-4D97-AF65-F5344CB8AC3E}">
        <p14:creationId xmlns:p14="http://schemas.microsoft.com/office/powerpoint/2010/main" val="1950668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17AF28-FF55-4A35-83A9-BA8749853023}"/>
              </a:ext>
            </a:extLst>
          </p:cNvPr>
          <p:cNvSpPr txBox="1"/>
          <p:nvPr/>
        </p:nvSpPr>
        <p:spPr>
          <a:xfrm>
            <a:off x="1350818" y="1143000"/>
            <a:ext cx="7169727" cy="1569660"/>
          </a:xfrm>
          <a:prstGeom prst="rect">
            <a:avLst/>
          </a:prstGeom>
          <a:noFill/>
        </p:spPr>
        <p:txBody>
          <a:bodyPr wrap="square" rtlCol="0">
            <a:spAutoFit/>
          </a:bodyPr>
          <a:lstStyle/>
          <a:p>
            <a:pPr algn="ctr"/>
            <a:r>
              <a:rPr lang="en-US" sz="9600" dirty="0">
                <a:solidFill>
                  <a:srgbClr val="0070C0"/>
                </a:solidFill>
                <a:latin typeface="Gill Sans MT" panose="020B0502020104020203" pitchFamily="34" charset="0"/>
              </a:rPr>
              <a:t>Conclusions</a:t>
            </a:r>
            <a:endParaRPr lang="en-GB" sz="9600" dirty="0">
              <a:solidFill>
                <a:srgbClr val="0070C0"/>
              </a:solidFill>
              <a:latin typeface="Gill Sans MT" panose="020B0502020104020203" pitchFamily="34" charset="0"/>
            </a:endParaRPr>
          </a:p>
        </p:txBody>
      </p:sp>
      <p:sp>
        <p:nvSpPr>
          <p:cNvPr id="3" name="Slide Number Placeholder 2">
            <a:extLst>
              <a:ext uri="{FF2B5EF4-FFF2-40B4-BE49-F238E27FC236}">
                <a16:creationId xmlns:a16="http://schemas.microsoft.com/office/drawing/2014/main" id="{29535BCB-F010-47F4-9E89-1A6D74FBE58D}"/>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64</a:t>
            </a:fld>
            <a:endParaRPr lang="en-US">
              <a:solidFill>
                <a:prstClr val="black">
                  <a:tint val="75000"/>
                </a:prstClr>
              </a:solidFill>
            </a:endParaRPr>
          </a:p>
        </p:txBody>
      </p:sp>
    </p:spTree>
    <p:extLst>
      <p:ext uri="{BB962C8B-B14F-4D97-AF65-F5344CB8AC3E}">
        <p14:creationId xmlns:p14="http://schemas.microsoft.com/office/powerpoint/2010/main" val="26572605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77" y="26897"/>
            <a:ext cx="9891923" cy="11880200"/>
          </a:xfrm>
          <a:prstGeom prst="rect">
            <a:avLst/>
          </a:prstGeom>
        </p:spPr>
      </p:pic>
      <p:sp>
        <p:nvSpPr>
          <p:cNvPr id="2" name="TextBox 1"/>
          <p:cNvSpPr txBox="1"/>
          <p:nvPr/>
        </p:nvSpPr>
        <p:spPr>
          <a:xfrm>
            <a:off x="2306785" y="1741597"/>
            <a:ext cx="5049979" cy="3416320"/>
          </a:xfrm>
          <a:prstGeom prst="rect">
            <a:avLst/>
          </a:prstGeom>
          <a:noFill/>
        </p:spPr>
        <p:txBody>
          <a:bodyPr wrap="square" rtlCol="0">
            <a:spAutoFit/>
          </a:bodyPr>
          <a:lstStyle/>
          <a:p>
            <a:pPr algn="ctr"/>
            <a:r>
              <a:rPr lang="en-GB" sz="3600" dirty="0">
                <a:latin typeface="Gill Sans MT" panose="020B0502020104020203" pitchFamily="34" charset="0"/>
              </a:rPr>
              <a:t>Anger is not always incompatible with the use of reason and the pursuit of peaceful negotiation.  There can be restraint in</a:t>
            </a:r>
          </a:p>
          <a:p>
            <a:pPr algn="ctr"/>
            <a:r>
              <a:rPr lang="en-GB" sz="3600" dirty="0">
                <a:latin typeface="Gill Sans MT" panose="020B0502020104020203" pitchFamily="34" charset="0"/>
              </a:rPr>
              <a:t>angry human affairs.</a:t>
            </a:r>
          </a:p>
        </p:txBody>
      </p:sp>
      <p:sp>
        <p:nvSpPr>
          <p:cNvPr id="4" name="Slide Number Placeholder 3">
            <a:extLst>
              <a:ext uri="{FF2B5EF4-FFF2-40B4-BE49-F238E27FC236}">
                <a16:creationId xmlns:a16="http://schemas.microsoft.com/office/drawing/2014/main" id="{D4C3D56A-142C-4A93-8E67-928A5402DD30}"/>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65</a:t>
            </a:fld>
            <a:endParaRPr lang="en-US">
              <a:solidFill>
                <a:prstClr val="black">
                  <a:tint val="75000"/>
                </a:prstClr>
              </a:solidFill>
            </a:endParaRPr>
          </a:p>
        </p:txBody>
      </p:sp>
    </p:spTree>
    <p:extLst>
      <p:ext uri="{BB962C8B-B14F-4D97-AF65-F5344CB8AC3E}">
        <p14:creationId xmlns:p14="http://schemas.microsoft.com/office/powerpoint/2010/main" val="24031387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1304" y="10778843"/>
            <a:ext cx="5624946" cy="1569660"/>
          </a:xfrm>
          <a:prstGeom prst="rect">
            <a:avLst/>
          </a:prstGeom>
          <a:noFill/>
        </p:spPr>
        <p:txBody>
          <a:bodyPr wrap="square" rtlCol="0">
            <a:spAutoFit/>
          </a:bodyPr>
          <a:lstStyle/>
          <a:p>
            <a:r>
              <a:rPr lang="en-GB" sz="9600" dirty="0">
                <a:latin typeface="Gill Sans MT" panose="020B0502020104020203" pitchFamily="34" charset="0"/>
              </a:rPr>
              <a:t>Thank you</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8273"/>
            <a:ext cx="9906000" cy="5572125"/>
          </a:xfrm>
          <a:prstGeom prst="rect">
            <a:avLst/>
          </a:prstGeom>
        </p:spPr>
      </p:pic>
      <p:sp>
        <p:nvSpPr>
          <p:cNvPr id="4" name="TextBox 3"/>
          <p:cNvSpPr txBox="1"/>
          <p:nvPr/>
        </p:nvSpPr>
        <p:spPr>
          <a:xfrm>
            <a:off x="803563" y="6234554"/>
            <a:ext cx="8340436" cy="1938992"/>
          </a:xfrm>
          <a:prstGeom prst="rect">
            <a:avLst/>
          </a:prstGeom>
          <a:noFill/>
        </p:spPr>
        <p:txBody>
          <a:bodyPr wrap="square" rtlCol="0">
            <a:spAutoFit/>
          </a:bodyPr>
          <a:lstStyle/>
          <a:p>
            <a:pPr algn="just"/>
            <a:r>
              <a:rPr lang="en-GB" sz="2400" dirty="0">
                <a:latin typeface="Gill Sans MT" panose="020B0502020104020203" pitchFamily="34" charset="0"/>
              </a:rPr>
              <a:t>UK Labour MP Jess Philips </a:t>
            </a:r>
            <a:r>
              <a:rPr lang="en-GB" sz="2400">
                <a:latin typeface="Gill Sans MT" panose="020B0502020104020203" pitchFamily="34" charset="0"/>
              </a:rPr>
              <a:t>tells the PM </a:t>
            </a:r>
            <a:r>
              <a:rPr lang="en-GB" sz="2400" dirty="0">
                <a:latin typeface="Gill Sans MT" panose="020B0502020104020203" pitchFamily="34" charset="0"/>
              </a:rPr>
              <a:t>she ‘will not sit and listen to her [Theresa May] crow about employment going up, when where I live employment is falling and hunger is rising’. She said she is ‘enraged’ with the PM’s ‘complete and utter lack of bravery’ on Brexit.  </a:t>
            </a:r>
            <a:r>
              <a:rPr lang="en-GB" sz="2400" i="1" dirty="0">
                <a:latin typeface="Gill Sans MT" panose="020B0502020104020203" pitchFamily="34" charset="0"/>
              </a:rPr>
              <a:t>The Guardian</a:t>
            </a:r>
            <a:r>
              <a:rPr lang="en-GB" sz="2400" dirty="0">
                <a:latin typeface="Gill Sans MT" panose="020B0502020104020203" pitchFamily="34" charset="0"/>
              </a:rPr>
              <a:t>, 26 February 2019</a:t>
            </a:r>
          </a:p>
        </p:txBody>
      </p:sp>
      <p:sp>
        <p:nvSpPr>
          <p:cNvPr id="5" name="TextBox 4"/>
          <p:cNvSpPr txBox="1"/>
          <p:nvPr/>
        </p:nvSpPr>
        <p:spPr>
          <a:xfrm>
            <a:off x="581891" y="8368152"/>
            <a:ext cx="8811490" cy="2123658"/>
          </a:xfrm>
          <a:prstGeom prst="rect">
            <a:avLst/>
          </a:prstGeom>
          <a:noFill/>
        </p:spPr>
        <p:txBody>
          <a:bodyPr wrap="square" rtlCol="0">
            <a:spAutoFit/>
          </a:bodyPr>
          <a:lstStyle/>
          <a:p>
            <a:pPr algn="ctr"/>
            <a:r>
              <a:rPr lang="en-GB" sz="4400" dirty="0">
                <a:latin typeface="Gill Sans MT" panose="020B0502020104020203" pitchFamily="34" charset="0"/>
              </a:rPr>
              <a:t>Jess Philips MP, </a:t>
            </a:r>
          </a:p>
          <a:p>
            <a:pPr algn="ctr"/>
            <a:r>
              <a:rPr lang="en-GB" sz="4400" dirty="0">
                <a:latin typeface="Gill Sans MT" panose="020B0502020104020203" pitchFamily="34" charset="0"/>
              </a:rPr>
              <a:t>angry but not, in fact, enraged, </a:t>
            </a:r>
          </a:p>
          <a:p>
            <a:pPr algn="ctr"/>
            <a:r>
              <a:rPr lang="en-GB" sz="4400" dirty="0">
                <a:latin typeface="Gill Sans MT" panose="020B0502020104020203" pitchFamily="34" charset="0"/>
              </a:rPr>
              <a:t>but angry and rational.</a:t>
            </a:r>
          </a:p>
        </p:txBody>
      </p:sp>
      <p:sp>
        <p:nvSpPr>
          <p:cNvPr id="6" name="Slide Number Placeholder 5">
            <a:extLst>
              <a:ext uri="{FF2B5EF4-FFF2-40B4-BE49-F238E27FC236}">
                <a16:creationId xmlns:a16="http://schemas.microsoft.com/office/drawing/2014/main" id="{222FAE21-D3F0-46CE-961B-2BC113E8491C}"/>
              </a:ext>
            </a:extLst>
          </p:cNvPr>
          <p:cNvSpPr>
            <a:spLocks noGrp="1"/>
          </p:cNvSpPr>
          <p:nvPr>
            <p:ph type="sldNum" sz="quarter" idx="12"/>
          </p:nvPr>
        </p:nvSpPr>
        <p:spPr/>
        <p:txBody>
          <a:bodyPr/>
          <a:lstStyle/>
          <a:p>
            <a:pPr defTabSz="1073077"/>
            <a:fld id="{74BF1FB9-1435-47DE-A809-3CB7589754E5}" type="slidenum">
              <a:rPr lang="en-US" smtClean="0">
                <a:solidFill>
                  <a:prstClr val="black">
                    <a:tint val="75000"/>
                  </a:prstClr>
                </a:solidFill>
              </a:rPr>
              <a:pPr defTabSz="1073077"/>
              <a:t>66</a:t>
            </a:fld>
            <a:endParaRPr lang="en-US">
              <a:solidFill>
                <a:prstClr val="black">
                  <a:tint val="75000"/>
                </a:prstClr>
              </a:solidFill>
            </a:endParaRPr>
          </a:p>
        </p:txBody>
      </p:sp>
    </p:spTree>
    <p:extLst>
      <p:ext uri="{BB962C8B-B14F-4D97-AF65-F5344CB8AC3E}">
        <p14:creationId xmlns:p14="http://schemas.microsoft.com/office/powerpoint/2010/main" val="114971458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4727</TotalTime>
  <Words>8927</Words>
  <Application>Microsoft Office PowerPoint</Application>
  <PresentationFormat>Custom</PresentationFormat>
  <Paragraphs>556</Paragraphs>
  <Slides>66</Slides>
  <Notes>35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66</vt:i4>
      </vt:variant>
    </vt:vector>
  </HeadingPairs>
  <TitlesOfParts>
    <vt:vector size="74" baseType="lpstr">
      <vt:lpstr>Arial</vt:lpstr>
      <vt:lpstr>Calibri</vt:lpstr>
      <vt:lpstr>Gill Sans MT</vt:lpstr>
      <vt:lpstr>Linux Libertine</vt:lpstr>
      <vt:lpstr>Roboto</vt:lpstr>
      <vt:lpstr>Times New Roman</vt:lpstr>
      <vt:lpstr>Verdana</vt:lpstr>
      <vt:lpstr>1_Office Theme</vt:lpstr>
      <vt:lpstr>  From  Amicable Understanding to  Tear him from Limb to Limb!  Anger &amp; Reason in the English Coal Lock-out of 1893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From  Amicable Understanding to  Tear him from Limb to Limb!  Anger &amp; Reason in the English Coal Lock-out of 1893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Amicable Understanding to Tear him from Limb to Limb!  Anger &amp; Reason in the English Coal Lock-out of 1893</dc:title>
  <dc:creator>Windows User</dc:creator>
  <cp:lastModifiedBy>Quentin Outram</cp:lastModifiedBy>
  <cp:revision>242</cp:revision>
  <cp:lastPrinted>2019-09-27T16:56:33Z</cp:lastPrinted>
  <dcterms:created xsi:type="dcterms:W3CDTF">2019-09-19T16:31:58Z</dcterms:created>
  <dcterms:modified xsi:type="dcterms:W3CDTF">2021-08-13T11:06:37Z</dcterms:modified>
</cp:coreProperties>
</file>